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A18F"/>
    <a:srgbClr val="50C9F3"/>
    <a:srgbClr val="05D0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72" autoAdjust="0"/>
    <p:restoredTop sz="94660"/>
  </p:normalViewPr>
  <p:slideViewPr>
    <p:cSldViewPr snapToGrid="0">
      <p:cViewPr>
        <p:scale>
          <a:sx n="125" d="100"/>
          <a:sy n="125" d="100"/>
        </p:scale>
        <p:origin x="-438" y="-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30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28"/>
              <c:layout>
                <c:manualLayout>
                  <c:x val="-3.7824702683766989E-2"/>
                  <c:y val="4.692601356494333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en-US" baseline="0" dirty="0" smtClean="0"/>
                      <a:t> 865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511-4866-9ADE-B1311CD286EB}"/>
                </c:ext>
              </c:extLst>
            </c:dLbl>
            <c:dLbl>
              <c:idx val="33"/>
              <c:layout>
                <c:manualLayout>
                  <c:x val="-3.3911802406135838E-2"/>
                  <c:y val="-3.44124099476251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3 660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511-4866-9ADE-B1311CD286EB}"/>
                </c:ext>
              </c:extLst>
            </c:dLbl>
            <c:dLbl>
              <c:idx val="3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511-4866-9ADE-B1311CD286EB}"/>
                </c:ext>
              </c:extLst>
            </c:dLbl>
            <c:dLbl>
              <c:idx val="40"/>
              <c:layout>
                <c:manualLayout>
                  <c:x val="-3.5245426899208614E-2"/>
                  <c:y val="-7.168107299805119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3 843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FD0-47E9-873B-5FD971CC3EDB}"/>
                </c:ext>
              </c:extLst>
            </c:dLbl>
            <c:dLbl>
              <c:idx val="4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DF-4C3F-B29F-DE48F8413B5C}"/>
                </c:ext>
              </c:extLst>
            </c:dLbl>
            <c:dLbl>
              <c:idx val="42"/>
              <c:layout>
                <c:manualLayout>
                  <c:x val="0"/>
                  <c:y val="-4.471294640478571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 </a:t>
                    </a:r>
                    <a:r>
                      <a:rPr lang="en-US" dirty="0" smtClean="0"/>
                      <a:t>563</a:t>
                    </a:r>
                    <a:endParaRPr lang="en-US" dirty="0" smtClean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DA3-481F-9E02-BDB4570AC6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  <a:cs typeface="+mn-cs"/>
                  </a:defRPr>
                </a:pPr>
                <a:endParaRPr lang="lt-LT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Sheet1!$A$2:$A$44</c:f>
              <c:strCache>
                <c:ptCount val="37"/>
                <c:pt idx="0">
                  <c:v>2018.01</c:v>
                </c:pt>
                <c:pt idx="12">
                  <c:v>2019.01</c:v>
                </c:pt>
                <c:pt idx="24">
                  <c:v>2020.01</c:v>
                </c:pt>
                <c:pt idx="36">
                  <c:v>2021.01</c:v>
                </c:pt>
              </c:strCache>
            </c:strRef>
          </c:cat>
          <c:val>
            <c:numRef>
              <c:f>Sheet1!$B$2:$B$44</c:f>
              <c:numCache>
                <c:formatCode>#,##0</c:formatCode>
                <c:ptCount val="43"/>
                <c:pt idx="0">
                  <c:v>2273</c:v>
                </c:pt>
                <c:pt idx="1">
                  <c:v>2219</c:v>
                </c:pt>
                <c:pt idx="2">
                  <c:v>2924</c:v>
                </c:pt>
                <c:pt idx="3">
                  <c:v>2688</c:v>
                </c:pt>
                <c:pt idx="4">
                  <c:v>3118</c:v>
                </c:pt>
                <c:pt idx="5">
                  <c:v>3049</c:v>
                </c:pt>
                <c:pt idx="6">
                  <c:v>2807</c:v>
                </c:pt>
                <c:pt idx="7">
                  <c:v>3106</c:v>
                </c:pt>
                <c:pt idx="8">
                  <c:v>3133</c:v>
                </c:pt>
                <c:pt idx="9">
                  <c:v>3110</c:v>
                </c:pt>
                <c:pt idx="10">
                  <c:v>3027</c:v>
                </c:pt>
                <c:pt idx="11">
                  <c:v>2697</c:v>
                </c:pt>
                <c:pt idx="12">
                  <c:v>2507</c:v>
                </c:pt>
                <c:pt idx="13">
                  <c:v>2667</c:v>
                </c:pt>
                <c:pt idx="14">
                  <c:v>2949</c:v>
                </c:pt>
                <c:pt idx="15">
                  <c:v>2990</c:v>
                </c:pt>
                <c:pt idx="16">
                  <c:v>3100</c:v>
                </c:pt>
                <c:pt idx="17">
                  <c:v>2915</c:v>
                </c:pt>
                <c:pt idx="18">
                  <c:v>2979</c:v>
                </c:pt>
                <c:pt idx="19">
                  <c:v>3328</c:v>
                </c:pt>
                <c:pt idx="20">
                  <c:v>2944</c:v>
                </c:pt>
                <c:pt idx="21">
                  <c:v>3220</c:v>
                </c:pt>
                <c:pt idx="22">
                  <c:v>3141</c:v>
                </c:pt>
                <c:pt idx="23">
                  <c:v>3046</c:v>
                </c:pt>
                <c:pt idx="24">
                  <c:v>2896</c:v>
                </c:pt>
                <c:pt idx="25">
                  <c:v>3146</c:v>
                </c:pt>
                <c:pt idx="26">
                  <c:v>2119</c:v>
                </c:pt>
                <c:pt idx="27">
                  <c:v>1945</c:v>
                </c:pt>
                <c:pt idx="28">
                  <c:v>1865</c:v>
                </c:pt>
                <c:pt idx="29" formatCode="General">
                  <c:v>2135</c:v>
                </c:pt>
                <c:pt idx="30" formatCode="General">
                  <c:v>2941</c:v>
                </c:pt>
                <c:pt idx="31" formatCode="General">
                  <c:v>2848</c:v>
                </c:pt>
                <c:pt idx="32" formatCode="General">
                  <c:v>3176</c:v>
                </c:pt>
                <c:pt idx="33" formatCode="General">
                  <c:v>3660</c:v>
                </c:pt>
                <c:pt idx="34" formatCode="General">
                  <c:v>2825</c:v>
                </c:pt>
                <c:pt idx="35" formatCode="General">
                  <c:v>3219</c:v>
                </c:pt>
                <c:pt idx="36" formatCode="General">
                  <c:v>2582</c:v>
                </c:pt>
                <c:pt idx="37" formatCode="General">
                  <c:v>2624</c:v>
                </c:pt>
                <c:pt idx="38" formatCode="General">
                  <c:v>3312</c:v>
                </c:pt>
                <c:pt idx="39" formatCode="General">
                  <c:v>3631</c:v>
                </c:pt>
                <c:pt idx="40" formatCode="General">
                  <c:v>3843</c:v>
                </c:pt>
                <c:pt idx="41" formatCode="General">
                  <c:v>3490</c:v>
                </c:pt>
                <c:pt idx="42" formatCode="General">
                  <c:v>3563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21-4C32-BE1E-7F35D79D0113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131267776"/>
        <c:axId val="2137328928"/>
      </c:lineChart>
      <c:catAx>
        <c:axId val="213126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3"/>
                </a:solidFill>
                <a:latin typeface="Source Sans Pro" charset="0"/>
                <a:ea typeface="Source Sans Pro" charset="0"/>
                <a:cs typeface="Source Sans Pro" charset="0"/>
              </a:defRPr>
            </a:pPr>
            <a:endParaRPr lang="lt-LT"/>
          </a:p>
        </c:txPr>
        <c:crossAx val="2137328928"/>
        <c:crosses val="autoZero"/>
        <c:auto val="1"/>
        <c:lblAlgn val="ctr"/>
        <c:lblOffset val="100"/>
        <c:noMultiLvlLbl val="0"/>
      </c:catAx>
      <c:valAx>
        <c:axId val="2137328928"/>
        <c:scaling>
          <c:orientation val="minMax"/>
          <c:max val="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3"/>
                </a:solidFill>
                <a:latin typeface="Source Sans Pro" charset="0"/>
                <a:ea typeface="Source Sans Pro" charset="0"/>
                <a:cs typeface="Source Sans Pro" charset="0"/>
              </a:defRPr>
            </a:pPr>
            <a:endParaRPr lang="lt-LT"/>
          </a:p>
        </c:txPr>
        <c:crossAx val="2131267776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930245475636199E-2"/>
          <c:y val="2.2852845440737499E-2"/>
          <c:w val="0.78808298102568497"/>
          <c:h val="0.8679605437210039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Vilnius</c:v>
                </c:pt>
              </c:strCache>
            </c:strRef>
          </c:tx>
          <c:spPr>
            <a:ln w="50800" cap="rnd">
              <a:solidFill>
                <a:srgbClr val="05D091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05D09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Sheet1!$A$2:$A$44</c:f>
              <c:strCache>
                <c:ptCount val="37"/>
                <c:pt idx="0">
                  <c:v>2018.01</c:v>
                </c:pt>
                <c:pt idx="12">
                  <c:v>2019.01</c:v>
                </c:pt>
                <c:pt idx="24">
                  <c:v>2020.01</c:v>
                </c:pt>
                <c:pt idx="36">
                  <c:v>2021.01</c:v>
                </c:pt>
              </c:strCache>
            </c:strRef>
          </c:cat>
          <c:val>
            <c:numRef>
              <c:f>Sheet1!$B$2:$B$44</c:f>
              <c:numCache>
                <c:formatCode>General</c:formatCode>
                <c:ptCount val="43"/>
                <c:pt idx="0">
                  <c:v>719</c:v>
                </c:pt>
                <c:pt idx="1">
                  <c:v>650</c:v>
                </c:pt>
                <c:pt idx="2">
                  <c:v>986</c:v>
                </c:pt>
                <c:pt idx="3">
                  <c:v>925</c:v>
                </c:pt>
                <c:pt idx="4">
                  <c:v>1143</c:v>
                </c:pt>
                <c:pt idx="5">
                  <c:v>1034</c:v>
                </c:pt>
                <c:pt idx="6">
                  <c:v>847</c:v>
                </c:pt>
                <c:pt idx="7">
                  <c:v>935</c:v>
                </c:pt>
                <c:pt idx="8">
                  <c:v>1030</c:v>
                </c:pt>
                <c:pt idx="9">
                  <c:v>952</c:v>
                </c:pt>
                <c:pt idx="10">
                  <c:v>1050</c:v>
                </c:pt>
                <c:pt idx="11">
                  <c:v>901</c:v>
                </c:pt>
                <c:pt idx="12">
                  <c:v>930</c:v>
                </c:pt>
                <c:pt idx="13">
                  <c:v>934</c:v>
                </c:pt>
                <c:pt idx="14">
                  <c:v>909</c:v>
                </c:pt>
                <c:pt idx="15">
                  <c:v>969</c:v>
                </c:pt>
                <c:pt idx="16">
                  <c:v>975</c:v>
                </c:pt>
                <c:pt idx="17">
                  <c:v>980</c:v>
                </c:pt>
                <c:pt idx="18">
                  <c:v>929</c:v>
                </c:pt>
                <c:pt idx="19">
                  <c:v>1141</c:v>
                </c:pt>
                <c:pt idx="20">
                  <c:v>972</c:v>
                </c:pt>
                <c:pt idx="21">
                  <c:v>1016</c:v>
                </c:pt>
                <c:pt idx="22">
                  <c:v>1115</c:v>
                </c:pt>
                <c:pt idx="23">
                  <c:v>1262</c:v>
                </c:pt>
                <c:pt idx="24">
                  <c:v>1043</c:v>
                </c:pt>
                <c:pt idx="25">
                  <c:v>1295</c:v>
                </c:pt>
                <c:pt idx="26">
                  <c:v>789</c:v>
                </c:pt>
                <c:pt idx="27">
                  <c:v>771</c:v>
                </c:pt>
                <c:pt idx="28">
                  <c:v>680</c:v>
                </c:pt>
                <c:pt idx="29">
                  <c:v>722</c:v>
                </c:pt>
                <c:pt idx="30">
                  <c:v>906</c:v>
                </c:pt>
                <c:pt idx="31">
                  <c:v>932</c:v>
                </c:pt>
                <c:pt idx="32">
                  <c:v>984</c:v>
                </c:pt>
                <c:pt idx="33">
                  <c:v>1297</c:v>
                </c:pt>
                <c:pt idx="34">
                  <c:v>1012</c:v>
                </c:pt>
                <c:pt idx="35">
                  <c:v>1222</c:v>
                </c:pt>
                <c:pt idx="36">
                  <c:v>1059</c:v>
                </c:pt>
                <c:pt idx="37">
                  <c:v>1035</c:v>
                </c:pt>
                <c:pt idx="38">
                  <c:v>1184</c:v>
                </c:pt>
                <c:pt idx="39">
                  <c:v>1256</c:v>
                </c:pt>
                <c:pt idx="40">
                  <c:v>1500</c:v>
                </c:pt>
                <c:pt idx="41">
                  <c:v>1136</c:v>
                </c:pt>
                <c:pt idx="42">
                  <c:v>1173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21-4C32-BE1E-7F35D79D011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Kaunas</c:v>
                </c:pt>
              </c:strCache>
            </c:strRef>
          </c:tx>
          <c:spPr>
            <a:ln w="50800" cap="rnd">
              <a:solidFill>
                <a:srgbClr val="50C9F3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50C9F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Sheet1!$A$2:$A$44</c:f>
              <c:strCache>
                <c:ptCount val="37"/>
                <c:pt idx="0">
                  <c:v>2018.01</c:v>
                </c:pt>
                <c:pt idx="12">
                  <c:v>2019.01</c:v>
                </c:pt>
                <c:pt idx="24">
                  <c:v>2020.01</c:v>
                </c:pt>
                <c:pt idx="36">
                  <c:v>2021.01</c:v>
                </c:pt>
              </c:strCache>
            </c:strRef>
          </c:cat>
          <c:val>
            <c:numRef>
              <c:f>Sheet1!$C$2:$C$44</c:f>
              <c:numCache>
                <c:formatCode>General</c:formatCode>
                <c:ptCount val="43"/>
                <c:pt idx="0">
                  <c:v>318</c:v>
                </c:pt>
                <c:pt idx="1">
                  <c:v>352</c:v>
                </c:pt>
                <c:pt idx="2">
                  <c:v>406</c:v>
                </c:pt>
                <c:pt idx="3">
                  <c:v>333</c:v>
                </c:pt>
                <c:pt idx="4">
                  <c:v>412</c:v>
                </c:pt>
                <c:pt idx="5">
                  <c:v>449</c:v>
                </c:pt>
                <c:pt idx="6">
                  <c:v>442</c:v>
                </c:pt>
                <c:pt idx="7">
                  <c:v>409</c:v>
                </c:pt>
                <c:pt idx="8">
                  <c:v>425</c:v>
                </c:pt>
                <c:pt idx="9">
                  <c:v>464</c:v>
                </c:pt>
                <c:pt idx="10">
                  <c:v>435</c:v>
                </c:pt>
                <c:pt idx="11">
                  <c:v>415</c:v>
                </c:pt>
                <c:pt idx="12">
                  <c:v>283</c:v>
                </c:pt>
                <c:pt idx="13">
                  <c:v>402</c:v>
                </c:pt>
                <c:pt idx="14">
                  <c:v>447</c:v>
                </c:pt>
                <c:pt idx="15">
                  <c:v>420</c:v>
                </c:pt>
                <c:pt idx="16">
                  <c:v>426</c:v>
                </c:pt>
                <c:pt idx="17">
                  <c:v>465</c:v>
                </c:pt>
                <c:pt idx="18">
                  <c:v>403</c:v>
                </c:pt>
                <c:pt idx="19">
                  <c:v>476</c:v>
                </c:pt>
                <c:pt idx="20">
                  <c:v>424</c:v>
                </c:pt>
                <c:pt idx="21">
                  <c:v>500</c:v>
                </c:pt>
                <c:pt idx="22">
                  <c:v>504</c:v>
                </c:pt>
                <c:pt idx="23">
                  <c:v>451</c:v>
                </c:pt>
                <c:pt idx="24">
                  <c:v>468</c:v>
                </c:pt>
                <c:pt idx="25">
                  <c:v>440</c:v>
                </c:pt>
                <c:pt idx="26">
                  <c:v>290</c:v>
                </c:pt>
                <c:pt idx="27">
                  <c:v>301</c:v>
                </c:pt>
                <c:pt idx="28">
                  <c:v>275</c:v>
                </c:pt>
                <c:pt idx="29">
                  <c:v>293</c:v>
                </c:pt>
                <c:pt idx="30">
                  <c:v>437</c:v>
                </c:pt>
                <c:pt idx="31">
                  <c:v>415</c:v>
                </c:pt>
                <c:pt idx="32">
                  <c:v>473</c:v>
                </c:pt>
                <c:pt idx="33">
                  <c:v>565</c:v>
                </c:pt>
                <c:pt idx="34">
                  <c:v>475</c:v>
                </c:pt>
                <c:pt idx="35">
                  <c:v>463</c:v>
                </c:pt>
                <c:pt idx="36">
                  <c:v>341</c:v>
                </c:pt>
                <c:pt idx="37">
                  <c:v>313</c:v>
                </c:pt>
                <c:pt idx="38">
                  <c:v>478</c:v>
                </c:pt>
                <c:pt idx="39">
                  <c:v>567</c:v>
                </c:pt>
                <c:pt idx="40">
                  <c:v>491</c:v>
                </c:pt>
                <c:pt idx="41">
                  <c:v>536</c:v>
                </c:pt>
                <c:pt idx="42">
                  <c:v>461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7F5-49B4-B32A-D659BCA655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Klaipėda</c:v>
                </c:pt>
              </c:strCache>
            </c:strRef>
          </c:tx>
          <c:spPr>
            <a:ln w="50800" cap="rnd">
              <a:solidFill>
                <a:srgbClr val="2CA18F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rgbClr val="2CA18F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Sheet1!$A$2:$A$44</c:f>
              <c:strCache>
                <c:ptCount val="37"/>
                <c:pt idx="0">
                  <c:v>2018.01</c:v>
                </c:pt>
                <c:pt idx="12">
                  <c:v>2019.01</c:v>
                </c:pt>
                <c:pt idx="24">
                  <c:v>2020.01</c:v>
                </c:pt>
                <c:pt idx="36">
                  <c:v>2021.01</c:v>
                </c:pt>
              </c:strCache>
            </c:strRef>
          </c:cat>
          <c:val>
            <c:numRef>
              <c:f>Sheet1!$D$2:$D$44</c:f>
              <c:numCache>
                <c:formatCode>General</c:formatCode>
                <c:ptCount val="43"/>
                <c:pt idx="0">
                  <c:v>188</c:v>
                </c:pt>
                <c:pt idx="1">
                  <c:v>205</c:v>
                </c:pt>
                <c:pt idx="2">
                  <c:v>260</c:v>
                </c:pt>
                <c:pt idx="3">
                  <c:v>257</c:v>
                </c:pt>
                <c:pt idx="4">
                  <c:v>281</c:v>
                </c:pt>
                <c:pt idx="5">
                  <c:v>277</c:v>
                </c:pt>
                <c:pt idx="6">
                  <c:v>226</c:v>
                </c:pt>
                <c:pt idx="7">
                  <c:v>279</c:v>
                </c:pt>
                <c:pt idx="8">
                  <c:v>260</c:v>
                </c:pt>
                <c:pt idx="9">
                  <c:v>277</c:v>
                </c:pt>
                <c:pt idx="10">
                  <c:v>280</c:v>
                </c:pt>
                <c:pt idx="11">
                  <c:v>249</c:v>
                </c:pt>
                <c:pt idx="12">
                  <c:v>210</c:v>
                </c:pt>
                <c:pt idx="13">
                  <c:v>249</c:v>
                </c:pt>
                <c:pt idx="14">
                  <c:v>269</c:v>
                </c:pt>
                <c:pt idx="15">
                  <c:v>290</c:v>
                </c:pt>
                <c:pt idx="16">
                  <c:v>305</c:v>
                </c:pt>
                <c:pt idx="17">
                  <c:v>228</c:v>
                </c:pt>
                <c:pt idx="18">
                  <c:v>287</c:v>
                </c:pt>
                <c:pt idx="19">
                  <c:v>312</c:v>
                </c:pt>
                <c:pt idx="20">
                  <c:v>270</c:v>
                </c:pt>
                <c:pt idx="21">
                  <c:v>300</c:v>
                </c:pt>
                <c:pt idx="22">
                  <c:v>292</c:v>
                </c:pt>
                <c:pt idx="23">
                  <c:v>213</c:v>
                </c:pt>
                <c:pt idx="24">
                  <c:v>216</c:v>
                </c:pt>
                <c:pt idx="25">
                  <c:v>246</c:v>
                </c:pt>
                <c:pt idx="26">
                  <c:v>163</c:v>
                </c:pt>
                <c:pt idx="27">
                  <c:v>119</c:v>
                </c:pt>
                <c:pt idx="28">
                  <c:v>155</c:v>
                </c:pt>
                <c:pt idx="29">
                  <c:v>158</c:v>
                </c:pt>
                <c:pt idx="30">
                  <c:v>244</c:v>
                </c:pt>
                <c:pt idx="31">
                  <c:v>235</c:v>
                </c:pt>
                <c:pt idx="32">
                  <c:v>304</c:v>
                </c:pt>
                <c:pt idx="33">
                  <c:v>315</c:v>
                </c:pt>
                <c:pt idx="34">
                  <c:v>231</c:v>
                </c:pt>
                <c:pt idx="35">
                  <c:v>283</c:v>
                </c:pt>
                <c:pt idx="36">
                  <c:v>195</c:v>
                </c:pt>
                <c:pt idx="37">
                  <c:v>225</c:v>
                </c:pt>
                <c:pt idx="38">
                  <c:v>316</c:v>
                </c:pt>
                <c:pt idx="39">
                  <c:v>348</c:v>
                </c:pt>
                <c:pt idx="40">
                  <c:v>325</c:v>
                </c:pt>
                <c:pt idx="41">
                  <c:v>358</c:v>
                </c:pt>
                <c:pt idx="42">
                  <c:v>361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7F5-49B4-B32A-D659BCA655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97481024"/>
        <c:axId val="2098181584"/>
      </c:lineChart>
      <c:catAx>
        <c:axId val="209748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3"/>
                </a:solidFill>
                <a:latin typeface="Source Sans Pro" charset="0"/>
                <a:ea typeface="Source Sans Pro" charset="0"/>
                <a:cs typeface="Source Sans Pro" charset="0"/>
              </a:defRPr>
            </a:pPr>
            <a:endParaRPr lang="lt-LT"/>
          </a:p>
        </c:txPr>
        <c:crossAx val="2098181584"/>
        <c:crosses val="autoZero"/>
        <c:auto val="1"/>
        <c:lblAlgn val="ctr"/>
        <c:lblOffset val="100"/>
        <c:noMultiLvlLbl val="0"/>
      </c:catAx>
      <c:valAx>
        <c:axId val="2098181584"/>
        <c:scaling>
          <c:orientation val="minMax"/>
          <c:max val="16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3"/>
                </a:solidFill>
                <a:latin typeface="Source Sans Pro" charset="0"/>
                <a:ea typeface="Source Sans Pro" charset="0"/>
                <a:cs typeface="Source Sans Pro" charset="0"/>
              </a:defRPr>
            </a:pPr>
            <a:endParaRPr lang="lt-LT"/>
          </a:p>
        </c:txPr>
        <c:crossAx val="2097481024"/>
        <c:crosses val="autoZero"/>
        <c:crossBetween val="between"/>
        <c:majorUnit val="3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9814033699031226"/>
          <c:y val="0.28214481195354596"/>
          <c:w val="9.6247306773295405E-2"/>
          <c:h val="0.37373108857020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3025" cap="rnd" cmpd="sng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3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9C5-459C-815D-59C28C964A60}"/>
                </c:ext>
              </c:extLst>
            </c:dLbl>
            <c:dLbl>
              <c:idx val="3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9C5-459C-815D-59C28C964A60}"/>
                </c:ext>
              </c:extLst>
            </c:dLbl>
            <c:dLbl>
              <c:idx val="40"/>
              <c:layout>
                <c:manualLayout>
                  <c:x val="-6.4342220361870595E-2"/>
                  <c:y val="-4.379761266061382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1 585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4B4-409A-BA3C-6369B180EB2B}"/>
                </c:ext>
              </c:extLst>
            </c:dLbl>
            <c:dLbl>
              <c:idx val="4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D1-4940-8F65-1E85C4C13B17}"/>
                </c:ext>
              </c:extLst>
            </c:dLbl>
            <c:dLbl>
              <c:idx val="42"/>
              <c:layout>
                <c:manualLayout>
                  <c:x val="0"/>
                  <c:y val="-4.692601356494341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en-US" baseline="0" dirty="0" smtClean="0"/>
                      <a:t> </a:t>
                    </a:r>
                    <a:r>
                      <a:rPr lang="en-US" baseline="0" dirty="0" smtClean="0"/>
                      <a:t>630</a:t>
                    </a:r>
                    <a:endParaRPr lang="en-US" baseline="0" dirty="0" smtClean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D88-48A7-81C0-418D6B749A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  <a:cs typeface="+mn-cs"/>
                  </a:defRPr>
                </a:pPr>
                <a:endParaRPr lang="lt-LT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Sheet1!$A$2:$A$44</c:f>
              <c:strCache>
                <c:ptCount val="37"/>
                <c:pt idx="0">
                  <c:v>2018.01</c:v>
                </c:pt>
                <c:pt idx="12">
                  <c:v>2019.01</c:v>
                </c:pt>
                <c:pt idx="24">
                  <c:v>2020.01</c:v>
                </c:pt>
                <c:pt idx="36">
                  <c:v>2021.01</c:v>
                </c:pt>
              </c:strCache>
            </c:strRef>
          </c:cat>
          <c:val>
            <c:numRef>
              <c:f>Sheet1!$B$2:$B$44</c:f>
              <c:numCache>
                <c:formatCode>General</c:formatCode>
                <c:ptCount val="43"/>
                <c:pt idx="0">
                  <c:v>644</c:v>
                </c:pt>
                <c:pt idx="1">
                  <c:v>613</c:v>
                </c:pt>
                <c:pt idx="2">
                  <c:v>835</c:v>
                </c:pt>
                <c:pt idx="3">
                  <c:v>829</c:v>
                </c:pt>
                <c:pt idx="4" formatCode="#,##0">
                  <c:v>1018</c:v>
                </c:pt>
                <c:pt idx="5" formatCode="#,##0">
                  <c:v>1020</c:v>
                </c:pt>
                <c:pt idx="6">
                  <c:v>978</c:v>
                </c:pt>
                <c:pt idx="7" formatCode="#,##0">
                  <c:v>1041</c:v>
                </c:pt>
                <c:pt idx="8">
                  <c:v>996</c:v>
                </c:pt>
                <c:pt idx="9" formatCode="#,##0">
                  <c:v>1115</c:v>
                </c:pt>
                <c:pt idx="10" formatCode="#,##0">
                  <c:v>1025</c:v>
                </c:pt>
                <c:pt idx="11">
                  <c:v>893</c:v>
                </c:pt>
                <c:pt idx="12">
                  <c:v>717</c:v>
                </c:pt>
                <c:pt idx="13">
                  <c:v>709</c:v>
                </c:pt>
                <c:pt idx="14">
                  <c:v>886</c:v>
                </c:pt>
                <c:pt idx="15">
                  <c:v>941</c:v>
                </c:pt>
                <c:pt idx="16" formatCode="#,##0">
                  <c:v>1126</c:v>
                </c:pt>
                <c:pt idx="17" formatCode="#,##0">
                  <c:v>1023</c:v>
                </c:pt>
                <c:pt idx="18" formatCode="#,##0">
                  <c:v>1132</c:v>
                </c:pt>
                <c:pt idx="19" formatCode="#,##0">
                  <c:v>1200</c:v>
                </c:pt>
                <c:pt idx="20" formatCode="#,##0">
                  <c:v>1102</c:v>
                </c:pt>
                <c:pt idx="21" formatCode="#,##0">
                  <c:v>1151</c:v>
                </c:pt>
                <c:pt idx="22" formatCode="#,##0">
                  <c:v>1016</c:v>
                </c:pt>
                <c:pt idx="23">
                  <c:v>924</c:v>
                </c:pt>
                <c:pt idx="24">
                  <c:v>902</c:v>
                </c:pt>
                <c:pt idx="25">
                  <c:v>874</c:v>
                </c:pt>
                <c:pt idx="26">
                  <c:v>677</c:v>
                </c:pt>
                <c:pt idx="27">
                  <c:v>714</c:v>
                </c:pt>
                <c:pt idx="28">
                  <c:v>862</c:v>
                </c:pt>
                <c:pt idx="29" formatCode="#,##0">
                  <c:v>1043</c:v>
                </c:pt>
                <c:pt idx="30">
                  <c:v>1356</c:v>
                </c:pt>
                <c:pt idx="31">
                  <c:v>1305</c:v>
                </c:pt>
                <c:pt idx="32">
                  <c:v>1315</c:v>
                </c:pt>
                <c:pt idx="33">
                  <c:v>1381</c:v>
                </c:pt>
                <c:pt idx="34">
                  <c:v>1096</c:v>
                </c:pt>
                <c:pt idx="35">
                  <c:v>1278</c:v>
                </c:pt>
                <c:pt idx="36">
                  <c:v>913</c:v>
                </c:pt>
                <c:pt idx="37">
                  <c:v>945</c:v>
                </c:pt>
                <c:pt idx="38">
                  <c:v>1196</c:v>
                </c:pt>
                <c:pt idx="39">
                  <c:v>1364</c:v>
                </c:pt>
                <c:pt idx="40">
                  <c:v>1585</c:v>
                </c:pt>
                <c:pt idx="41">
                  <c:v>1499</c:v>
                </c:pt>
                <c:pt idx="42">
                  <c:v>1630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21-4C32-BE1E-7F35D79D0113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-2117698016"/>
        <c:axId val="-2117405760"/>
      </c:lineChart>
      <c:catAx>
        <c:axId val="-211769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3"/>
                </a:solidFill>
                <a:latin typeface="Source Sans Pro" charset="0"/>
                <a:ea typeface="Source Sans Pro" charset="0"/>
                <a:cs typeface="Source Sans Pro" charset="0"/>
              </a:defRPr>
            </a:pPr>
            <a:endParaRPr lang="lt-LT"/>
          </a:p>
        </c:txPr>
        <c:crossAx val="-2117405760"/>
        <c:crosses val="autoZero"/>
        <c:auto val="1"/>
        <c:lblAlgn val="ctr"/>
        <c:lblOffset val="100"/>
        <c:noMultiLvlLbl val="0"/>
      </c:catAx>
      <c:valAx>
        <c:axId val="-2117405760"/>
        <c:scaling>
          <c:orientation val="minMax"/>
          <c:max val="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3"/>
                </a:solidFill>
                <a:latin typeface="Source Sans Pro" charset="0"/>
                <a:ea typeface="Source Sans Pro" charset="0"/>
                <a:cs typeface="Source Sans Pro" charset="0"/>
              </a:defRPr>
            </a:pPr>
            <a:endParaRPr lang="lt-LT"/>
          </a:p>
        </c:txPr>
        <c:crossAx val="-2117698016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086701910202602E-2"/>
          <c:y val="3.4412409947625101E-2"/>
          <c:w val="0.85021690202942102"/>
          <c:h val="0.8679605437210039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730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26"/>
              <c:layout>
                <c:manualLayout>
                  <c:x val="-3.8171421119154732E-2"/>
                  <c:y val="5.318281537360250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3 198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EE3-4FBE-BAB2-E645E363E5B5}"/>
                </c:ext>
              </c:extLst>
            </c:dLbl>
            <c:dLbl>
              <c:idx val="3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E3-4FBE-BAB2-E645E363E5B5}"/>
                </c:ext>
              </c:extLst>
            </c:dLbl>
            <c:dLbl>
              <c:idx val="40"/>
              <c:layout>
                <c:manualLayout>
                  <c:x val="-4.4666115794077324E-2"/>
                  <c:y val="-5.943961718226161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7 738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D64-4D32-AF40-696303480CD4}"/>
                </c:ext>
              </c:extLst>
            </c:dLbl>
            <c:dLbl>
              <c:idx val="4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C7-48C9-9487-1663C8BB5369}"/>
                </c:ext>
              </c:extLst>
            </c:dLbl>
            <c:dLbl>
              <c:idx val="42"/>
              <c:layout>
                <c:manualLayout>
                  <c:x val="2.8731177186458777E-3"/>
                  <c:y val="-9.385202712988677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 </a:t>
                    </a:r>
                    <a:r>
                      <a:rPr lang="en-US" dirty="0" smtClean="0"/>
                      <a:t>539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CBE-45B2-AFCC-FA905956B6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  <a:cs typeface="+mn-cs"/>
                  </a:defRPr>
                </a:pPr>
                <a:endParaRPr lang="lt-LT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3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Sheet1!$A$2:$A$44</c:f>
              <c:strCache>
                <c:ptCount val="37"/>
                <c:pt idx="0">
                  <c:v>2018.01</c:v>
                </c:pt>
                <c:pt idx="12">
                  <c:v>2019.01</c:v>
                </c:pt>
                <c:pt idx="24">
                  <c:v>2020.01</c:v>
                </c:pt>
                <c:pt idx="36">
                  <c:v>2021.01</c:v>
                </c:pt>
              </c:strCache>
            </c:strRef>
          </c:cat>
          <c:val>
            <c:numRef>
              <c:f>Sheet1!$B$2:$B$44</c:f>
              <c:numCache>
                <c:formatCode>General</c:formatCode>
                <c:ptCount val="43"/>
                <c:pt idx="0">
                  <c:v>3178</c:v>
                </c:pt>
                <c:pt idx="1">
                  <c:v>3393</c:v>
                </c:pt>
                <c:pt idx="2">
                  <c:v>5036</c:v>
                </c:pt>
                <c:pt idx="3">
                  <c:v>5054</c:v>
                </c:pt>
                <c:pt idx="4">
                  <c:v>5482</c:v>
                </c:pt>
                <c:pt idx="5">
                  <c:v>5315</c:v>
                </c:pt>
                <c:pt idx="6">
                  <c:v>4751</c:v>
                </c:pt>
                <c:pt idx="7">
                  <c:v>5273</c:v>
                </c:pt>
                <c:pt idx="8">
                  <c:v>4929</c:v>
                </c:pt>
                <c:pt idx="9">
                  <c:v>5640</c:v>
                </c:pt>
                <c:pt idx="10">
                  <c:v>5100</c:v>
                </c:pt>
                <c:pt idx="11">
                  <c:v>4928</c:v>
                </c:pt>
                <c:pt idx="12">
                  <c:v>4149</c:v>
                </c:pt>
                <c:pt idx="13">
                  <c:v>3938</c:v>
                </c:pt>
                <c:pt idx="14">
                  <c:v>4903</c:v>
                </c:pt>
                <c:pt idx="15">
                  <c:v>4954</c:v>
                </c:pt>
                <c:pt idx="16">
                  <c:v>6329</c:v>
                </c:pt>
                <c:pt idx="17">
                  <c:v>5074</c:v>
                </c:pt>
                <c:pt idx="18">
                  <c:v>5427</c:v>
                </c:pt>
                <c:pt idx="19">
                  <c:v>5484</c:v>
                </c:pt>
                <c:pt idx="20">
                  <c:v>5034</c:v>
                </c:pt>
                <c:pt idx="21">
                  <c:v>5773</c:v>
                </c:pt>
                <c:pt idx="22">
                  <c:v>5697</c:v>
                </c:pt>
                <c:pt idx="23">
                  <c:v>6214</c:v>
                </c:pt>
                <c:pt idx="24">
                  <c:v>4637</c:v>
                </c:pt>
                <c:pt idx="25">
                  <c:v>4984</c:v>
                </c:pt>
                <c:pt idx="26">
                  <c:v>3198</c:v>
                </c:pt>
                <c:pt idx="27">
                  <c:v>3710</c:v>
                </c:pt>
                <c:pt idx="28">
                  <c:v>4731</c:v>
                </c:pt>
                <c:pt idx="29" formatCode="#,##0">
                  <c:v>5012</c:v>
                </c:pt>
                <c:pt idx="30">
                  <c:v>5969</c:v>
                </c:pt>
                <c:pt idx="31">
                  <c:v>6002</c:v>
                </c:pt>
                <c:pt idx="32">
                  <c:v>6381</c:v>
                </c:pt>
                <c:pt idx="33">
                  <c:v>7179</c:v>
                </c:pt>
                <c:pt idx="34">
                  <c:v>5595</c:v>
                </c:pt>
                <c:pt idx="35">
                  <c:v>6349</c:v>
                </c:pt>
                <c:pt idx="36">
                  <c:v>4924</c:v>
                </c:pt>
                <c:pt idx="37">
                  <c:v>5149</c:v>
                </c:pt>
                <c:pt idx="38">
                  <c:v>6736</c:v>
                </c:pt>
                <c:pt idx="39">
                  <c:v>7397</c:v>
                </c:pt>
                <c:pt idx="40">
                  <c:v>7738</c:v>
                </c:pt>
                <c:pt idx="41">
                  <c:v>7734</c:v>
                </c:pt>
                <c:pt idx="42">
                  <c:v>7539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21-4C32-BE1E-7F35D79D011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78725328"/>
        <c:axId val="-2087080896"/>
      </c:lineChart>
      <c:catAx>
        <c:axId val="207872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3"/>
                </a:solidFill>
                <a:latin typeface="Source Sans Pro" charset="0"/>
                <a:ea typeface="Source Sans Pro" charset="0"/>
                <a:cs typeface="Source Sans Pro" charset="0"/>
              </a:defRPr>
            </a:pPr>
            <a:endParaRPr lang="lt-LT"/>
          </a:p>
        </c:txPr>
        <c:crossAx val="-2087080896"/>
        <c:crosses val="autoZero"/>
        <c:auto val="1"/>
        <c:lblAlgn val="ctr"/>
        <c:lblOffset val="100"/>
        <c:noMultiLvlLbl val="0"/>
      </c:catAx>
      <c:valAx>
        <c:axId val="-2087080896"/>
        <c:scaling>
          <c:orientation val="minMax"/>
          <c:max val="9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accent3"/>
                </a:solidFill>
                <a:latin typeface="Source Sans Pro" charset="0"/>
                <a:ea typeface="Source Sans Pro" charset="0"/>
                <a:cs typeface="Source Sans Pro" charset="0"/>
              </a:defRPr>
            </a:pPr>
            <a:endParaRPr lang="lt-LT"/>
          </a:p>
        </c:txPr>
        <c:crossAx val="2078725328"/>
        <c:crosses val="autoZero"/>
        <c:crossBetween val="between"/>
        <c:majorUnit val="200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B4DF0-AD62-43D9-B6C9-AA071EE93F6D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787F7-E998-4C33-874D-3B269BB03E2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71017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DC331-02B8-E049-9028-8BBBA64865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9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02645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1873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1112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034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904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489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9474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3829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2531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35695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24623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7FFD6-6B74-43D4-B65C-9E45D6C4A72F}" type="datetimeFigureOut">
              <a:rPr lang="lt-LT" smtClean="0"/>
              <a:t>2021-08-03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20D4F-B108-421A-8D02-F94820A2BCA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2515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D0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65171" y="4709105"/>
            <a:ext cx="7096457" cy="1493174"/>
          </a:xfrm>
        </p:spPr>
        <p:txBody>
          <a:bodyPr>
            <a:noAutofit/>
          </a:bodyPr>
          <a:lstStyle/>
          <a:p>
            <a:pPr marL="85725" indent="-85725" algn="l">
              <a:tabLst>
                <a:tab pos="85725" algn="l"/>
                <a:tab pos="538163" algn="l"/>
                <a:tab pos="627063" algn="l"/>
                <a:tab pos="715963" algn="l"/>
                <a:tab pos="2959100" algn="l"/>
              </a:tabLst>
            </a:pPr>
            <a:r>
              <a:rPr lang="lt-LT" b="1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Nekilnojamojo turto sandorių apžvalga</a:t>
            </a:r>
            <a:r>
              <a:rPr lang="lt-LT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/>
            </a:r>
            <a:br>
              <a:rPr lang="lt-LT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</a:br>
            <a:r>
              <a:rPr lang="lt-LT" sz="4000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20</a:t>
            </a:r>
            <a:r>
              <a:rPr lang="en-US" sz="4000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2</a:t>
            </a:r>
            <a:r>
              <a:rPr lang="en-US" sz="4000" dirty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1</a:t>
            </a:r>
            <a:r>
              <a:rPr lang="lt-LT" sz="4000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 m. sausis-</a:t>
            </a:r>
            <a:r>
              <a:rPr lang="en-US" sz="4000" dirty="0" err="1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liepa</a:t>
            </a:r>
            <a:endParaRPr lang="lt-LT" sz="4000" dirty="0">
              <a:solidFill>
                <a:schemeClr val="bg1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9" name="Right Triangle 8"/>
          <p:cNvSpPr/>
          <p:nvPr/>
        </p:nvSpPr>
        <p:spPr>
          <a:xfrm rot="10800000">
            <a:off x="10997204" y="-11430"/>
            <a:ext cx="1194796" cy="1194796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10800000">
            <a:off x="328768" y="37725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" name="Right Triangle 12"/>
          <p:cNvSpPr/>
          <p:nvPr/>
        </p:nvSpPr>
        <p:spPr>
          <a:xfrm rot="10800000">
            <a:off x="838520" y="37725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" name="Right Triangle 13"/>
          <p:cNvSpPr/>
          <p:nvPr/>
        </p:nvSpPr>
        <p:spPr>
          <a:xfrm rot="10800000">
            <a:off x="1359537" y="37725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" name="Right Triangle 14"/>
          <p:cNvSpPr/>
          <p:nvPr/>
        </p:nvSpPr>
        <p:spPr>
          <a:xfrm rot="10800000">
            <a:off x="1880554" y="37725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" name="Right Triangle 15"/>
          <p:cNvSpPr/>
          <p:nvPr/>
        </p:nvSpPr>
        <p:spPr>
          <a:xfrm rot="10800000">
            <a:off x="2390306" y="37725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" name="Right Triangle 16"/>
          <p:cNvSpPr/>
          <p:nvPr/>
        </p:nvSpPr>
        <p:spPr>
          <a:xfrm rot="10800000">
            <a:off x="2911323" y="37725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" name="Right Triangle 17"/>
          <p:cNvSpPr/>
          <p:nvPr/>
        </p:nvSpPr>
        <p:spPr>
          <a:xfrm rot="10800000">
            <a:off x="3432340" y="37725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9" name="Right Triangle 18"/>
          <p:cNvSpPr/>
          <p:nvPr/>
        </p:nvSpPr>
        <p:spPr>
          <a:xfrm rot="10800000">
            <a:off x="3942092" y="37725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0" name="Right Triangle 19"/>
          <p:cNvSpPr/>
          <p:nvPr/>
        </p:nvSpPr>
        <p:spPr>
          <a:xfrm rot="10800000">
            <a:off x="4463109" y="37725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1" name="Right Triangle 20"/>
          <p:cNvSpPr/>
          <p:nvPr/>
        </p:nvSpPr>
        <p:spPr>
          <a:xfrm rot="10800000">
            <a:off x="4984126" y="37725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" name="Right Triangle 21"/>
          <p:cNvSpPr/>
          <p:nvPr/>
        </p:nvSpPr>
        <p:spPr>
          <a:xfrm rot="10800000">
            <a:off x="5493878" y="37725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" name="Right Triangle 22"/>
          <p:cNvSpPr/>
          <p:nvPr/>
        </p:nvSpPr>
        <p:spPr>
          <a:xfrm rot="10800000">
            <a:off x="6014895" y="37725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4" name="Right Triangle 23"/>
          <p:cNvSpPr/>
          <p:nvPr/>
        </p:nvSpPr>
        <p:spPr>
          <a:xfrm rot="10800000">
            <a:off x="6535912" y="37725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5" name="Right Triangle 24"/>
          <p:cNvSpPr/>
          <p:nvPr/>
        </p:nvSpPr>
        <p:spPr>
          <a:xfrm rot="10800000">
            <a:off x="7045664" y="37725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6" name="Right Triangle 25"/>
          <p:cNvSpPr/>
          <p:nvPr/>
        </p:nvSpPr>
        <p:spPr>
          <a:xfrm rot="10800000">
            <a:off x="7566681" y="37725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7" name="Right Triangle 26"/>
          <p:cNvSpPr/>
          <p:nvPr/>
        </p:nvSpPr>
        <p:spPr>
          <a:xfrm rot="10800000">
            <a:off x="8087698" y="37725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8" name="Right Triangle 27"/>
          <p:cNvSpPr/>
          <p:nvPr/>
        </p:nvSpPr>
        <p:spPr>
          <a:xfrm rot="10800000">
            <a:off x="8597450" y="37725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9" name="Right Triangle 28"/>
          <p:cNvSpPr/>
          <p:nvPr/>
        </p:nvSpPr>
        <p:spPr>
          <a:xfrm rot="10800000">
            <a:off x="9118467" y="37725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30" name="Right Triangle 29"/>
          <p:cNvSpPr/>
          <p:nvPr/>
        </p:nvSpPr>
        <p:spPr>
          <a:xfrm rot="10800000">
            <a:off x="337421" y="84496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31" name="Right Triangle 30"/>
          <p:cNvSpPr/>
          <p:nvPr/>
        </p:nvSpPr>
        <p:spPr>
          <a:xfrm rot="10800000">
            <a:off x="847173" y="84496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32" name="Right Triangle 31"/>
          <p:cNvSpPr/>
          <p:nvPr/>
        </p:nvSpPr>
        <p:spPr>
          <a:xfrm rot="10800000">
            <a:off x="1368190" y="84496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33" name="Right Triangle 32"/>
          <p:cNvSpPr/>
          <p:nvPr/>
        </p:nvSpPr>
        <p:spPr>
          <a:xfrm rot="10800000">
            <a:off x="1889207" y="844963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34" name="Right Triangle 33"/>
          <p:cNvSpPr/>
          <p:nvPr/>
        </p:nvSpPr>
        <p:spPr>
          <a:xfrm rot="10800000">
            <a:off x="2398959" y="84496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35" name="Right Triangle 34"/>
          <p:cNvSpPr/>
          <p:nvPr/>
        </p:nvSpPr>
        <p:spPr>
          <a:xfrm rot="10800000">
            <a:off x="2919976" y="84496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36" name="Right Triangle 35"/>
          <p:cNvSpPr/>
          <p:nvPr/>
        </p:nvSpPr>
        <p:spPr>
          <a:xfrm rot="10800000">
            <a:off x="3440993" y="8449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37" name="Right Triangle 36"/>
          <p:cNvSpPr/>
          <p:nvPr/>
        </p:nvSpPr>
        <p:spPr>
          <a:xfrm rot="10800000">
            <a:off x="3950745" y="84496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38" name="Right Triangle 37"/>
          <p:cNvSpPr/>
          <p:nvPr/>
        </p:nvSpPr>
        <p:spPr>
          <a:xfrm rot="10800000">
            <a:off x="4471762" y="84496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39" name="Right Triangle 38"/>
          <p:cNvSpPr/>
          <p:nvPr/>
        </p:nvSpPr>
        <p:spPr>
          <a:xfrm rot="10800000">
            <a:off x="5004044" y="8449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40" name="Right Triangle 39"/>
          <p:cNvSpPr/>
          <p:nvPr/>
        </p:nvSpPr>
        <p:spPr>
          <a:xfrm rot="10800000">
            <a:off x="5513796" y="8449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41" name="Right Triangle 40"/>
          <p:cNvSpPr/>
          <p:nvPr/>
        </p:nvSpPr>
        <p:spPr>
          <a:xfrm rot="10800000">
            <a:off x="6034813" y="8449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42" name="Right Triangle 41"/>
          <p:cNvSpPr/>
          <p:nvPr/>
        </p:nvSpPr>
        <p:spPr>
          <a:xfrm rot="10800000">
            <a:off x="6555830" y="8449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43" name="Right Triangle 42"/>
          <p:cNvSpPr/>
          <p:nvPr/>
        </p:nvSpPr>
        <p:spPr>
          <a:xfrm rot="10800000">
            <a:off x="7065582" y="8449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44" name="Right Triangle 43"/>
          <p:cNvSpPr/>
          <p:nvPr/>
        </p:nvSpPr>
        <p:spPr>
          <a:xfrm rot="10800000">
            <a:off x="7586599" y="8449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45" name="Right Triangle 44"/>
          <p:cNvSpPr/>
          <p:nvPr/>
        </p:nvSpPr>
        <p:spPr>
          <a:xfrm rot="10800000">
            <a:off x="8107616" y="84496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46" name="Right Triangle 45"/>
          <p:cNvSpPr/>
          <p:nvPr/>
        </p:nvSpPr>
        <p:spPr>
          <a:xfrm rot="10800000">
            <a:off x="8617368" y="8449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47" name="Right Triangle 46"/>
          <p:cNvSpPr/>
          <p:nvPr/>
        </p:nvSpPr>
        <p:spPr>
          <a:xfrm rot="10800000">
            <a:off x="9138385" y="8449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57" name="Right Triangle 56"/>
          <p:cNvSpPr/>
          <p:nvPr/>
        </p:nvSpPr>
        <p:spPr>
          <a:xfrm rot="10800000">
            <a:off x="9628219" y="37725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58" name="Right Triangle 57"/>
          <p:cNvSpPr/>
          <p:nvPr/>
        </p:nvSpPr>
        <p:spPr>
          <a:xfrm rot="10800000">
            <a:off x="10150339" y="37725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59" name="Right Triangle 58"/>
          <p:cNvSpPr/>
          <p:nvPr/>
        </p:nvSpPr>
        <p:spPr>
          <a:xfrm rot="10800000">
            <a:off x="9648137" y="8449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60" name="Right Triangle 59"/>
          <p:cNvSpPr/>
          <p:nvPr/>
        </p:nvSpPr>
        <p:spPr>
          <a:xfrm rot="10800000">
            <a:off x="10169154" y="8449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61" name="Right Triangle 60"/>
          <p:cNvSpPr/>
          <p:nvPr/>
        </p:nvSpPr>
        <p:spPr>
          <a:xfrm rot="10800000">
            <a:off x="337421" y="128881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62" name="Right Triangle 61"/>
          <p:cNvSpPr/>
          <p:nvPr/>
        </p:nvSpPr>
        <p:spPr>
          <a:xfrm rot="10800000">
            <a:off x="847173" y="1288818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63" name="Right Triangle 62"/>
          <p:cNvSpPr/>
          <p:nvPr/>
        </p:nvSpPr>
        <p:spPr>
          <a:xfrm rot="10800000">
            <a:off x="1368190" y="1288818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64" name="Right Triangle 63"/>
          <p:cNvSpPr/>
          <p:nvPr/>
        </p:nvSpPr>
        <p:spPr>
          <a:xfrm rot="10800000">
            <a:off x="1889207" y="128881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65" name="Right Triangle 64"/>
          <p:cNvSpPr/>
          <p:nvPr/>
        </p:nvSpPr>
        <p:spPr>
          <a:xfrm rot="10800000">
            <a:off x="2398959" y="1288818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66" name="Right Triangle 65"/>
          <p:cNvSpPr/>
          <p:nvPr/>
        </p:nvSpPr>
        <p:spPr>
          <a:xfrm rot="10800000">
            <a:off x="2919976" y="1288818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67" name="Right Triangle 66"/>
          <p:cNvSpPr/>
          <p:nvPr/>
        </p:nvSpPr>
        <p:spPr>
          <a:xfrm rot="10800000">
            <a:off x="3440993" y="128881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68" name="Right Triangle 67"/>
          <p:cNvSpPr/>
          <p:nvPr/>
        </p:nvSpPr>
        <p:spPr>
          <a:xfrm rot="10800000">
            <a:off x="3950745" y="128881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69" name="Right Triangle 68"/>
          <p:cNvSpPr/>
          <p:nvPr/>
        </p:nvSpPr>
        <p:spPr>
          <a:xfrm rot="10800000">
            <a:off x="4471762" y="128881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70" name="Right Triangle 69"/>
          <p:cNvSpPr/>
          <p:nvPr/>
        </p:nvSpPr>
        <p:spPr>
          <a:xfrm rot="10800000">
            <a:off x="5004044" y="128881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71" name="Right Triangle 70"/>
          <p:cNvSpPr/>
          <p:nvPr/>
        </p:nvSpPr>
        <p:spPr>
          <a:xfrm rot="10800000">
            <a:off x="5513796" y="128881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72" name="Right Triangle 71"/>
          <p:cNvSpPr/>
          <p:nvPr/>
        </p:nvSpPr>
        <p:spPr>
          <a:xfrm rot="10800000">
            <a:off x="6034813" y="128881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73" name="Right Triangle 72"/>
          <p:cNvSpPr/>
          <p:nvPr/>
        </p:nvSpPr>
        <p:spPr>
          <a:xfrm rot="10800000">
            <a:off x="6555830" y="128881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74" name="Right Triangle 73"/>
          <p:cNvSpPr/>
          <p:nvPr/>
        </p:nvSpPr>
        <p:spPr>
          <a:xfrm rot="10800000">
            <a:off x="7065582" y="128881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75" name="Right Triangle 74"/>
          <p:cNvSpPr/>
          <p:nvPr/>
        </p:nvSpPr>
        <p:spPr>
          <a:xfrm rot="10800000">
            <a:off x="7586599" y="128881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76" name="Right Triangle 75"/>
          <p:cNvSpPr/>
          <p:nvPr/>
        </p:nvSpPr>
        <p:spPr>
          <a:xfrm rot="10800000">
            <a:off x="8107616" y="1288814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77" name="Right Triangle 76"/>
          <p:cNvSpPr/>
          <p:nvPr/>
        </p:nvSpPr>
        <p:spPr>
          <a:xfrm rot="10800000">
            <a:off x="8617368" y="1288815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78" name="Right Triangle 77"/>
          <p:cNvSpPr/>
          <p:nvPr/>
        </p:nvSpPr>
        <p:spPr>
          <a:xfrm rot="10800000">
            <a:off x="9138385" y="128881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79" name="Right Triangle 78"/>
          <p:cNvSpPr/>
          <p:nvPr/>
        </p:nvSpPr>
        <p:spPr>
          <a:xfrm rot="10800000">
            <a:off x="9648137" y="128881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80" name="Right Triangle 79"/>
          <p:cNvSpPr/>
          <p:nvPr/>
        </p:nvSpPr>
        <p:spPr>
          <a:xfrm rot="10800000">
            <a:off x="10169154" y="128881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81" name="Right Triangle 80"/>
          <p:cNvSpPr/>
          <p:nvPr/>
        </p:nvSpPr>
        <p:spPr>
          <a:xfrm rot="10800000">
            <a:off x="337421" y="173266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82" name="Right Triangle 81"/>
          <p:cNvSpPr/>
          <p:nvPr/>
        </p:nvSpPr>
        <p:spPr>
          <a:xfrm rot="10800000">
            <a:off x="847173" y="173266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83" name="Right Triangle 82"/>
          <p:cNvSpPr/>
          <p:nvPr/>
        </p:nvSpPr>
        <p:spPr>
          <a:xfrm rot="10800000">
            <a:off x="1368190" y="1732667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84" name="Right Triangle 83"/>
          <p:cNvSpPr/>
          <p:nvPr/>
        </p:nvSpPr>
        <p:spPr>
          <a:xfrm rot="10800000">
            <a:off x="1889207" y="173266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85" name="Right Triangle 84"/>
          <p:cNvSpPr/>
          <p:nvPr/>
        </p:nvSpPr>
        <p:spPr>
          <a:xfrm rot="10800000">
            <a:off x="2398959" y="173266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86" name="Right Triangle 85"/>
          <p:cNvSpPr/>
          <p:nvPr/>
        </p:nvSpPr>
        <p:spPr>
          <a:xfrm rot="10800000">
            <a:off x="2919976" y="173266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87" name="Right Triangle 86"/>
          <p:cNvSpPr/>
          <p:nvPr/>
        </p:nvSpPr>
        <p:spPr>
          <a:xfrm rot="10800000">
            <a:off x="3440993" y="173266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88" name="Right Triangle 87"/>
          <p:cNvSpPr/>
          <p:nvPr/>
        </p:nvSpPr>
        <p:spPr>
          <a:xfrm rot="10800000">
            <a:off x="3950745" y="173266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89" name="Right Triangle 88"/>
          <p:cNvSpPr/>
          <p:nvPr/>
        </p:nvSpPr>
        <p:spPr>
          <a:xfrm rot="10800000">
            <a:off x="4471762" y="173266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90" name="Right Triangle 89"/>
          <p:cNvSpPr/>
          <p:nvPr/>
        </p:nvSpPr>
        <p:spPr>
          <a:xfrm rot="10800000">
            <a:off x="5004044" y="1732664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91" name="Right Triangle 90"/>
          <p:cNvSpPr/>
          <p:nvPr/>
        </p:nvSpPr>
        <p:spPr>
          <a:xfrm rot="10800000">
            <a:off x="5513796" y="173266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92" name="Right Triangle 91"/>
          <p:cNvSpPr/>
          <p:nvPr/>
        </p:nvSpPr>
        <p:spPr>
          <a:xfrm rot="10800000">
            <a:off x="6034813" y="173266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93" name="Right Triangle 92"/>
          <p:cNvSpPr/>
          <p:nvPr/>
        </p:nvSpPr>
        <p:spPr>
          <a:xfrm rot="10800000">
            <a:off x="6555830" y="173266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94" name="Right Triangle 93"/>
          <p:cNvSpPr/>
          <p:nvPr/>
        </p:nvSpPr>
        <p:spPr>
          <a:xfrm rot="10800000">
            <a:off x="7065582" y="173266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95" name="Right Triangle 94"/>
          <p:cNvSpPr/>
          <p:nvPr/>
        </p:nvSpPr>
        <p:spPr>
          <a:xfrm rot="10800000">
            <a:off x="7586599" y="173266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96" name="Right Triangle 95"/>
          <p:cNvSpPr/>
          <p:nvPr/>
        </p:nvSpPr>
        <p:spPr>
          <a:xfrm rot="10800000">
            <a:off x="8107616" y="173266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97" name="Right Triangle 96"/>
          <p:cNvSpPr/>
          <p:nvPr/>
        </p:nvSpPr>
        <p:spPr>
          <a:xfrm rot="10800000">
            <a:off x="8617368" y="173266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98" name="Right Triangle 97"/>
          <p:cNvSpPr/>
          <p:nvPr/>
        </p:nvSpPr>
        <p:spPr>
          <a:xfrm rot="10800000">
            <a:off x="9138385" y="173266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99" name="Right Triangle 98"/>
          <p:cNvSpPr/>
          <p:nvPr/>
        </p:nvSpPr>
        <p:spPr>
          <a:xfrm rot="10800000">
            <a:off x="9648137" y="1732664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00" name="Right Triangle 99"/>
          <p:cNvSpPr/>
          <p:nvPr/>
        </p:nvSpPr>
        <p:spPr>
          <a:xfrm rot="10800000">
            <a:off x="10169154" y="173266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01" name="Right Triangle 100"/>
          <p:cNvSpPr/>
          <p:nvPr/>
        </p:nvSpPr>
        <p:spPr>
          <a:xfrm rot="10800000">
            <a:off x="328768" y="21844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02" name="Right Triangle 101"/>
          <p:cNvSpPr/>
          <p:nvPr/>
        </p:nvSpPr>
        <p:spPr>
          <a:xfrm rot="10800000">
            <a:off x="838520" y="218446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03" name="Right Triangle 102"/>
          <p:cNvSpPr/>
          <p:nvPr/>
        </p:nvSpPr>
        <p:spPr>
          <a:xfrm rot="10800000">
            <a:off x="1359537" y="218446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04" name="Right Triangle 103"/>
          <p:cNvSpPr/>
          <p:nvPr/>
        </p:nvSpPr>
        <p:spPr>
          <a:xfrm rot="10800000">
            <a:off x="1880554" y="21844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05" name="Right Triangle 104"/>
          <p:cNvSpPr/>
          <p:nvPr/>
        </p:nvSpPr>
        <p:spPr>
          <a:xfrm rot="10800000">
            <a:off x="2390306" y="218446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06" name="Right Triangle 105"/>
          <p:cNvSpPr/>
          <p:nvPr/>
        </p:nvSpPr>
        <p:spPr>
          <a:xfrm rot="10800000">
            <a:off x="2911323" y="218446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07" name="Right Triangle 106"/>
          <p:cNvSpPr/>
          <p:nvPr/>
        </p:nvSpPr>
        <p:spPr>
          <a:xfrm rot="10800000">
            <a:off x="3432340" y="21844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08" name="Right Triangle 107"/>
          <p:cNvSpPr/>
          <p:nvPr/>
        </p:nvSpPr>
        <p:spPr>
          <a:xfrm rot="10800000">
            <a:off x="3942092" y="21844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09" name="Right Triangle 108"/>
          <p:cNvSpPr/>
          <p:nvPr/>
        </p:nvSpPr>
        <p:spPr>
          <a:xfrm rot="10800000">
            <a:off x="4463109" y="21844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10" name="Right Triangle 109"/>
          <p:cNvSpPr/>
          <p:nvPr/>
        </p:nvSpPr>
        <p:spPr>
          <a:xfrm rot="10800000">
            <a:off x="4995391" y="218446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11" name="Right Triangle 110"/>
          <p:cNvSpPr/>
          <p:nvPr/>
        </p:nvSpPr>
        <p:spPr>
          <a:xfrm rot="10800000">
            <a:off x="5505143" y="21844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12" name="Right Triangle 111"/>
          <p:cNvSpPr/>
          <p:nvPr/>
        </p:nvSpPr>
        <p:spPr>
          <a:xfrm rot="10800000">
            <a:off x="6026160" y="21844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13" name="Right Triangle 112"/>
          <p:cNvSpPr/>
          <p:nvPr/>
        </p:nvSpPr>
        <p:spPr>
          <a:xfrm rot="10800000">
            <a:off x="6547177" y="218446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14" name="Right Triangle 113"/>
          <p:cNvSpPr/>
          <p:nvPr/>
        </p:nvSpPr>
        <p:spPr>
          <a:xfrm rot="10800000">
            <a:off x="7056929" y="21844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15" name="Right Triangle 114"/>
          <p:cNvSpPr/>
          <p:nvPr/>
        </p:nvSpPr>
        <p:spPr>
          <a:xfrm rot="10800000">
            <a:off x="7577946" y="21844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16" name="Right Triangle 115"/>
          <p:cNvSpPr/>
          <p:nvPr/>
        </p:nvSpPr>
        <p:spPr>
          <a:xfrm rot="10800000">
            <a:off x="8098963" y="218445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17" name="Right Triangle 116"/>
          <p:cNvSpPr/>
          <p:nvPr/>
        </p:nvSpPr>
        <p:spPr>
          <a:xfrm rot="10800000">
            <a:off x="8608715" y="218446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18" name="Right Triangle 117"/>
          <p:cNvSpPr/>
          <p:nvPr/>
        </p:nvSpPr>
        <p:spPr>
          <a:xfrm rot="10800000">
            <a:off x="9129732" y="218446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19" name="Right Triangle 118"/>
          <p:cNvSpPr/>
          <p:nvPr/>
        </p:nvSpPr>
        <p:spPr>
          <a:xfrm rot="10800000">
            <a:off x="9639484" y="218446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0" name="Right Triangle 119"/>
          <p:cNvSpPr/>
          <p:nvPr/>
        </p:nvSpPr>
        <p:spPr>
          <a:xfrm rot="10800000">
            <a:off x="10160501" y="218446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1" name="Right Triangle 120"/>
          <p:cNvSpPr/>
          <p:nvPr/>
        </p:nvSpPr>
        <p:spPr>
          <a:xfrm rot="10800000">
            <a:off x="337421" y="263183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2" name="Right Triangle 121"/>
          <p:cNvSpPr/>
          <p:nvPr/>
        </p:nvSpPr>
        <p:spPr>
          <a:xfrm rot="10800000">
            <a:off x="847173" y="263183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3" name="Right Triangle 122"/>
          <p:cNvSpPr/>
          <p:nvPr/>
        </p:nvSpPr>
        <p:spPr>
          <a:xfrm rot="10800000">
            <a:off x="1368190" y="263183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4" name="Right Triangle 123"/>
          <p:cNvSpPr/>
          <p:nvPr/>
        </p:nvSpPr>
        <p:spPr>
          <a:xfrm rot="10800000">
            <a:off x="1889207" y="2631834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5" name="Right Triangle 124"/>
          <p:cNvSpPr/>
          <p:nvPr/>
        </p:nvSpPr>
        <p:spPr>
          <a:xfrm rot="10800000">
            <a:off x="2398959" y="263183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6" name="Right Triangle 125"/>
          <p:cNvSpPr/>
          <p:nvPr/>
        </p:nvSpPr>
        <p:spPr>
          <a:xfrm rot="10800000">
            <a:off x="2919976" y="263183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7" name="Right Triangle 126"/>
          <p:cNvSpPr/>
          <p:nvPr/>
        </p:nvSpPr>
        <p:spPr>
          <a:xfrm rot="10800000">
            <a:off x="3440993" y="263183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8" name="Right Triangle 127"/>
          <p:cNvSpPr/>
          <p:nvPr/>
        </p:nvSpPr>
        <p:spPr>
          <a:xfrm rot="10800000">
            <a:off x="3950745" y="263183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29" name="Right Triangle 128"/>
          <p:cNvSpPr/>
          <p:nvPr/>
        </p:nvSpPr>
        <p:spPr>
          <a:xfrm rot="10800000">
            <a:off x="4471762" y="263183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0" name="Right Triangle 129"/>
          <p:cNvSpPr/>
          <p:nvPr/>
        </p:nvSpPr>
        <p:spPr>
          <a:xfrm rot="10800000">
            <a:off x="5004044" y="263183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1" name="Right Triangle 130"/>
          <p:cNvSpPr/>
          <p:nvPr/>
        </p:nvSpPr>
        <p:spPr>
          <a:xfrm rot="10800000">
            <a:off x="5513796" y="263183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2" name="Right Triangle 131"/>
          <p:cNvSpPr/>
          <p:nvPr/>
        </p:nvSpPr>
        <p:spPr>
          <a:xfrm rot="10800000">
            <a:off x="6034813" y="263183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3" name="Right Triangle 132"/>
          <p:cNvSpPr/>
          <p:nvPr/>
        </p:nvSpPr>
        <p:spPr>
          <a:xfrm rot="10800000">
            <a:off x="6555830" y="2631832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4" name="Right Triangle 133"/>
          <p:cNvSpPr/>
          <p:nvPr/>
        </p:nvSpPr>
        <p:spPr>
          <a:xfrm rot="10800000">
            <a:off x="7065582" y="263183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5" name="Right Triangle 134"/>
          <p:cNvSpPr/>
          <p:nvPr/>
        </p:nvSpPr>
        <p:spPr>
          <a:xfrm rot="10800000">
            <a:off x="7586599" y="263183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6" name="Right Triangle 135"/>
          <p:cNvSpPr/>
          <p:nvPr/>
        </p:nvSpPr>
        <p:spPr>
          <a:xfrm rot="10800000">
            <a:off x="8107616" y="263183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7" name="Right Triangle 136"/>
          <p:cNvSpPr/>
          <p:nvPr/>
        </p:nvSpPr>
        <p:spPr>
          <a:xfrm rot="10800000">
            <a:off x="8617368" y="263183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8" name="Right Triangle 137"/>
          <p:cNvSpPr/>
          <p:nvPr/>
        </p:nvSpPr>
        <p:spPr>
          <a:xfrm rot="10800000">
            <a:off x="9138385" y="263183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39" name="Right Triangle 138"/>
          <p:cNvSpPr/>
          <p:nvPr/>
        </p:nvSpPr>
        <p:spPr>
          <a:xfrm rot="10800000">
            <a:off x="9648137" y="263183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0" name="Right Triangle 139"/>
          <p:cNvSpPr/>
          <p:nvPr/>
        </p:nvSpPr>
        <p:spPr>
          <a:xfrm rot="10800000">
            <a:off x="10169154" y="263183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1" name="Right Triangle 140"/>
          <p:cNvSpPr/>
          <p:nvPr/>
        </p:nvSpPr>
        <p:spPr>
          <a:xfrm rot="10800000">
            <a:off x="339687" y="307921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2" name="Right Triangle 141"/>
          <p:cNvSpPr/>
          <p:nvPr/>
        </p:nvSpPr>
        <p:spPr>
          <a:xfrm rot="10800000">
            <a:off x="849439" y="307921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3" name="Right Triangle 142"/>
          <p:cNvSpPr/>
          <p:nvPr/>
        </p:nvSpPr>
        <p:spPr>
          <a:xfrm rot="10800000">
            <a:off x="1370456" y="307921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4" name="Right Triangle 143"/>
          <p:cNvSpPr/>
          <p:nvPr/>
        </p:nvSpPr>
        <p:spPr>
          <a:xfrm rot="10800000">
            <a:off x="1891473" y="307921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5" name="Right Triangle 144"/>
          <p:cNvSpPr/>
          <p:nvPr/>
        </p:nvSpPr>
        <p:spPr>
          <a:xfrm rot="10800000">
            <a:off x="2401225" y="307921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6" name="Right Triangle 145"/>
          <p:cNvSpPr/>
          <p:nvPr/>
        </p:nvSpPr>
        <p:spPr>
          <a:xfrm rot="10800000">
            <a:off x="2922242" y="307921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7" name="Right Triangle 146"/>
          <p:cNvSpPr/>
          <p:nvPr/>
        </p:nvSpPr>
        <p:spPr>
          <a:xfrm rot="10800000">
            <a:off x="337421" y="353501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8" name="Right Triangle 147"/>
          <p:cNvSpPr/>
          <p:nvPr/>
        </p:nvSpPr>
        <p:spPr>
          <a:xfrm rot="10800000">
            <a:off x="847173" y="353501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9" name="Right Triangle 148"/>
          <p:cNvSpPr/>
          <p:nvPr/>
        </p:nvSpPr>
        <p:spPr>
          <a:xfrm rot="10800000">
            <a:off x="1368190" y="353501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0" name="Right Triangle 149"/>
          <p:cNvSpPr/>
          <p:nvPr/>
        </p:nvSpPr>
        <p:spPr>
          <a:xfrm rot="10800000">
            <a:off x="1889207" y="353501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1" name="Right Triangle 150"/>
          <p:cNvSpPr/>
          <p:nvPr/>
        </p:nvSpPr>
        <p:spPr>
          <a:xfrm rot="10800000">
            <a:off x="2398959" y="353501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2" name="Right Triangle 151"/>
          <p:cNvSpPr/>
          <p:nvPr/>
        </p:nvSpPr>
        <p:spPr>
          <a:xfrm rot="10800000">
            <a:off x="2919976" y="353501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3" name="Right Triangle 152"/>
          <p:cNvSpPr/>
          <p:nvPr/>
        </p:nvSpPr>
        <p:spPr>
          <a:xfrm rot="10800000">
            <a:off x="338585" y="399597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4" name="Right Triangle 153"/>
          <p:cNvSpPr/>
          <p:nvPr/>
        </p:nvSpPr>
        <p:spPr>
          <a:xfrm rot="10800000">
            <a:off x="848337" y="399597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5" name="Right Triangle 154"/>
          <p:cNvSpPr/>
          <p:nvPr/>
        </p:nvSpPr>
        <p:spPr>
          <a:xfrm rot="10800000">
            <a:off x="1369354" y="399597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6" name="Right Triangle 155"/>
          <p:cNvSpPr/>
          <p:nvPr/>
        </p:nvSpPr>
        <p:spPr>
          <a:xfrm rot="10800000">
            <a:off x="1890371" y="399597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7" name="Right Triangle 156"/>
          <p:cNvSpPr/>
          <p:nvPr/>
        </p:nvSpPr>
        <p:spPr>
          <a:xfrm rot="10800000">
            <a:off x="2400123" y="399597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8" name="Right Triangle 157"/>
          <p:cNvSpPr/>
          <p:nvPr/>
        </p:nvSpPr>
        <p:spPr>
          <a:xfrm rot="10800000">
            <a:off x="2921140" y="399597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59" name="Right Triangle 158"/>
          <p:cNvSpPr/>
          <p:nvPr/>
        </p:nvSpPr>
        <p:spPr>
          <a:xfrm rot="10800000">
            <a:off x="333298" y="445677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0" name="Right Triangle 159"/>
          <p:cNvSpPr/>
          <p:nvPr/>
        </p:nvSpPr>
        <p:spPr>
          <a:xfrm rot="10800000">
            <a:off x="843050" y="445678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1" name="Right Triangle 160"/>
          <p:cNvSpPr/>
          <p:nvPr/>
        </p:nvSpPr>
        <p:spPr>
          <a:xfrm rot="10800000">
            <a:off x="1364067" y="4456780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2" name="Right Triangle 161"/>
          <p:cNvSpPr/>
          <p:nvPr/>
        </p:nvSpPr>
        <p:spPr>
          <a:xfrm rot="10800000">
            <a:off x="1885084" y="445677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3" name="Right Triangle 162"/>
          <p:cNvSpPr/>
          <p:nvPr/>
        </p:nvSpPr>
        <p:spPr>
          <a:xfrm rot="10800000">
            <a:off x="2394836" y="445678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4" name="Right Triangle 163"/>
          <p:cNvSpPr/>
          <p:nvPr/>
        </p:nvSpPr>
        <p:spPr>
          <a:xfrm rot="10800000">
            <a:off x="2915853" y="445678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5" name="Right Triangle 164"/>
          <p:cNvSpPr/>
          <p:nvPr/>
        </p:nvSpPr>
        <p:spPr>
          <a:xfrm rot="10800000">
            <a:off x="328767" y="490462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6" name="Right Triangle 165"/>
          <p:cNvSpPr/>
          <p:nvPr/>
        </p:nvSpPr>
        <p:spPr>
          <a:xfrm rot="10800000">
            <a:off x="838519" y="490462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7" name="Right Triangle 166"/>
          <p:cNvSpPr/>
          <p:nvPr/>
        </p:nvSpPr>
        <p:spPr>
          <a:xfrm rot="10800000">
            <a:off x="1359536" y="490462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8" name="Right Triangle 167"/>
          <p:cNvSpPr/>
          <p:nvPr/>
        </p:nvSpPr>
        <p:spPr>
          <a:xfrm rot="10800000">
            <a:off x="1880553" y="490462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9" name="Right Triangle 168"/>
          <p:cNvSpPr/>
          <p:nvPr/>
        </p:nvSpPr>
        <p:spPr>
          <a:xfrm rot="10800000">
            <a:off x="2390305" y="490462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0" name="Right Triangle 169"/>
          <p:cNvSpPr/>
          <p:nvPr/>
        </p:nvSpPr>
        <p:spPr>
          <a:xfrm rot="10800000">
            <a:off x="2911322" y="490462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1" name="Right Triangle 170"/>
          <p:cNvSpPr/>
          <p:nvPr/>
        </p:nvSpPr>
        <p:spPr>
          <a:xfrm rot="10800000">
            <a:off x="328766" y="5365419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2" name="Right Triangle 171"/>
          <p:cNvSpPr/>
          <p:nvPr/>
        </p:nvSpPr>
        <p:spPr>
          <a:xfrm rot="10800000">
            <a:off x="838518" y="536542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3" name="Right Triangle 172"/>
          <p:cNvSpPr/>
          <p:nvPr/>
        </p:nvSpPr>
        <p:spPr>
          <a:xfrm rot="10800000">
            <a:off x="1359535" y="536542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4" name="Right Triangle 173"/>
          <p:cNvSpPr/>
          <p:nvPr/>
        </p:nvSpPr>
        <p:spPr>
          <a:xfrm rot="10800000">
            <a:off x="1880552" y="536541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5" name="Right Triangle 174"/>
          <p:cNvSpPr/>
          <p:nvPr/>
        </p:nvSpPr>
        <p:spPr>
          <a:xfrm rot="10800000">
            <a:off x="2390304" y="536542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6" name="Right Triangle 175"/>
          <p:cNvSpPr/>
          <p:nvPr/>
        </p:nvSpPr>
        <p:spPr>
          <a:xfrm rot="10800000">
            <a:off x="2911321" y="536542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7" name="Right Triangle 176"/>
          <p:cNvSpPr/>
          <p:nvPr/>
        </p:nvSpPr>
        <p:spPr>
          <a:xfrm rot="10800000">
            <a:off x="339433" y="581045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8" name="Right Triangle 177"/>
          <p:cNvSpPr/>
          <p:nvPr/>
        </p:nvSpPr>
        <p:spPr>
          <a:xfrm rot="10800000">
            <a:off x="849185" y="581045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79" name="Right Triangle 178"/>
          <p:cNvSpPr/>
          <p:nvPr/>
        </p:nvSpPr>
        <p:spPr>
          <a:xfrm rot="10800000">
            <a:off x="1370202" y="581045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0" name="Right Triangle 179"/>
          <p:cNvSpPr/>
          <p:nvPr/>
        </p:nvSpPr>
        <p:spPr>
          <a:xfrm rot="10800000">
            <a:off x="1891219" y="581045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1" name="Right Triangle 180"/>
          <p:cNvSpPr/>
          <p:nvPr/>
        </p:nvSpPr>
        <p:spPr>
          <a:xfrm rot="10800000">
            <a:off x="2400971" y="581045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2" name="Right Triangle 181"/>
          <p:cNvSpPr/>
          <p:nvPr/>
        </p:nvSpPr>
        <p:spPr>
          <a:xfrm rot="10800000">
            <a:off x="2921988" y="581045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3" name="Right Triangle 182"/>
          <p:cNvSpPr/>
          <p:nvPr/>
        </p:nvSpPr>
        <p:spPr>
          <a:xfrm rot="10800000">
            <a:off x="337421" y="6266258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4" name="Right Triangle 183"/>
          <p:cNvSpPr/>
          <p:nvPr/>
        </p:nvSpPr>
        <p:spPr>
          <a:xfrm rot="10800000">
            <a:off x="847173" y="626625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5" name="Right Triangle 184"/>
          <p:cNvSpPr/>
          <p:nvPr/>
        </p:nvSpPr>
        <p:spPr>
          <a:xfrm rot="10800000">
            <a:off x="1368190" y="626625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6" name="Right Triangle 185"/>
          <p:cNvSpPr/>
          <p:nvPr/>
        </p:nvSpPr>
        <p:spPr>
          <a:xfrm rot="10800000">
            <a:off x="1889207" y="6266258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7" name="Right Triangle 186"/>
          <p:cNvSpPr/>
          <p:nvPr/>
        </p:nvSpPr>
        <p:spPr>
          <a:xfrm rot="10800000">
            <a:off x="2398959" y="626625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8" name="Right Triangle 187"/>
          <p:cNvSpPr/>
          <p:nvPr/>
        </p:nvSpPr>
        <p:spPr>
          <a:xfrm rot="10800000">
            <a:off x="2919976" y="626625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89" name="Right Triangle 188"/>
          <p:cNvSpPr/>
          <p:nvPr/>
        </p:nvSpPr>
        <p:spPr>
          <a:xfrm rot="10800000">
            <a:off x="10654458" y="37725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90" name="Right Triangle 189"/>
          <p:cNvSpPr/>
          <p:nvPr/>
        </p:nvSpPr>
        <p:spPr>
          <a:xfrm rot="10800000">
            <a:off x="10663111" y="84496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91" name="Right Triangle 190"/>
          <p:cNvSpPr/>
          <p:nvPr/>
        </p:nvSpPr>
        <p:spPr>
          <a:xfrm rot="10800000">
            <a:off x="10663111" y="128881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92" name="Right Triangle 191"/>
          <p:cNvSpPr/>
          <p:nvPr/>
        </p:nvSpPr>
        <p:spPr>
          <a:xfrm rot="10800000">
            <a:off x="10663111" y="173266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93" name="Right Triangle 192"/>
          <p:cNvSpPr/>
          <p:nvPr/>
        </p:nvSpPr>
        <p:spPr>
          <a:xfrm rot="10800000">
            <a:off x="10654458" y="21844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94" name="Right Triangle 193"/>
          <p:cNvSpPr/>
          <p:nvPr/>
        </p:nvSpPr>
        <p:spPr>
          <a:xfrm rot="10800000">
            <a:off x="10663111" y="263183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95" name="Right Triangle 194"/>
          <p:cNvSpPr/>
          <p:nvPr/>
        </p:nvSpPr>
        <p:spPr>
          <a:xfrm rot="10800000">
            <a:off x="10665377" y="307921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04" name="Right Triangle 203"/>
          <p:cNvSpPr/>
          <p:nvPr/>
        </p:nvSpPr>
        <p:spPr>
          <a:xfrm rot="10800000">
            <a:off x="11172196" y="8449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05" name="Right Triangle 204"/>
          <p:cNvSpPr/>
          <p:nvPr/>
        </p:nvSpPr>
        <p:spPr>
          <a:xfrm rot="10800000">
            <a:off x="11172196" y="128881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06" name="Right Triangle 205"/>
          <p:cNvSpPr/>
          <p:nvPr/>
        </p:nvSpPr>
        <p:spPr>
          <a:xfrm rot="10800000">
            <a:off x="11172196" y="173266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07" name="Right Triangle 206"/>
          <p:cNvSpPr/>
          <p:nvPr/>
        </p:nvSpPr>
        <p:spPr>
          <a:xfrm rot="10800000">
            <a:off x="11163543" y="218446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08" name="Right Triangle 207"/>
          <p:cNvSpPr/>
          <p:nvPr/>
        </p:nvSpPr>
        <p:spPr>
          <a:xfrm rot="10800000">
            <a:off x="11172196" y="263183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09" name="Right Triangle 208"/>
          <p:cNvSpPr/>
          <p:nvPr/>
        </p:nvSpPr>
        <p:spPr>
          <a:xfrm rot="10800000">
            <a:off x="11174462" y="307921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10" name="Right Triangle 209"/>
          <p:cNvSpPr/>
          <p:nvPr/>
        </p:nvSpPr>
        <p:spPr>
          <a:xfrm rot="10800000">
            <a:off x="11172196" y="353501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11" name="Right Triangle 210"/>
          <p:cNvSpPr/>
          <p:nvPr/>
        </p:nvSpPr>
        <p:spPr>
          <a:xfrm rot="10800000">
            <a:off x="11173360" y="3995971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12" name="Right Triangle 211"/>
          <p:cNvSpPr/>
          <p:nvPr/>
        </p:nvSpPr>
        <p:spPr>
          <a:xfrm rot="10800000">
            <a:off x="11168073" y="4456778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13" name="Right Triangle 212"/>
          <p:cNvSpPr/>
          <p:nvPr/>
        </p:nvSpPr>
        <p:spPr>
          <a:xfrm rot="10800000">
            <a:off x="11163542" y="490462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14" name="Right Triangle 213"/>
          <p:cNvSpPr/>
          <p:nvPr/>
        </p:nvSpPr>
        <p:spPr>
          <a:xfrm rot="10800000">
            <a:off x="11163541" y="5365418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15" name="Right Triangle 214"/>
          <p:cNvSpPr/>
          <p:nvPr/>
        </p:nvSpPr>
        <p:spPr>
          <a:xfrm rot="10800000">
            <a:off x="11174208" y="5810455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16" name="Right Triangle 215"/>
          <p:cNvSpPr/>
          <p:nvPr/>
        </p:nvSpPr>
        <p:spPr>
          <a:xfrm rot="10800000">
            <a:off x="11172196" y="626625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17" name="Right Triangle 216"/>
          <p:cNvSpPr/>
          <p:nvPr/>
        </p:nvSpPr>
        <p:spPr>
          <a:xfrm rot="10800000">
            <a:off x="11646003" y="37725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19" name="Right Triangle 218"/>
          <p:cNvSpPr/>
          <p:nvPr/>
        </p:nvSpPr>
        <p:spPr>
          <a:xfrm rot="10800000">
            <a:off x="11654656" y="1288817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0" name="Right Triangle 219"/>
          <p:cNvSpPr/>
          <p:nvPr/>
        </p:nvSpPr>
        <p:spPr>
          <a:xfrm rot="10800000">
            <a:off x="11654656" y="173266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1" name="Right Triangle 220"/>
          <p:cNvSpPr/>
          <p:nvPr/>
        </p:nvSpPr>
        <p:spPr>
          <a:xfrm rot="10800000">
            <a:off x="11646003" y="218446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2" name="Right Triangle 221"/>
          <p:cNvSpPr/>
          <p:nvPr/>
        </p:nvSpPr>
        <p:spPr>
          <a:xfrm rot="10800000">
            <a:off x="11654656" y="263183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3" name="Right Triangle 222"/>
          <p:cNvSpPr/>
          <p:nvPr/>
        </p:nvSpPr>
        <p:spPr>
          <a:xfrm rot="10800000">
            <a:off x="11656922" y="307921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4" name="Right Triangle 223"/>
          <p:cNvSpPr/>
          <p:nvPr/>
        </p:nvSpPr>
        <p:spPr>
          <a:xfrm rot="10800000">
            <a:off x="11654656" y="3535014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5" name="Right Triangle 224"/>
          <p:cNvSpPr/>
          <p:nvPr/>
        </p:nvSpPr>
        <p:spPr>
          <a:xfrm rot="10800000">
            <a:off x="11655820" y="399597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6" name="Right Triangle 225"/>
          <p:cNvSpPr/>
          <p:nvPr/>
        </p:nvSpPr>
        <p:spPr>
          <a:xfrm rot="10800000">
            <a:off x="11650533" y="445677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7" name="Right Triangle 226"/>
          <p:cNvSpPr/>
          <p:nvPr/>
        </p:nvSpPr>
        <p:spPr>
          <a:xfrm rot="10800000">
            <a:off x="11646002" y="4904623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8" name="Right Triangle 227"/>
          <p:cNvSpPr/>
          <p:nvPr/>
        </p:nvSpPr>
        <p:spPr>
          <a:xfrm rot="10800000">
            <a:off x="11646001" y="536541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29" name="Right Triangle 228"/>
          <p:cNvSpPr/>
          <p:nvPr/>
        </p:nvSpPr>
        <p:spPr>
          <a:xfrm rot="10800000">
            <a:off x="11656668" y="5810456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0" name="Right Triangle 229"/>
          <p:cNvSpPr/>
          <p:nvPr/>
        </p:nvSpPr>
        <p:spPr>
          <a:xfrm rot="10800000">
            <a:off x="11654656" y="6266258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1" name="Right Triangle 230"/>
          <p:cNvSpPr/>
          <p:nvPr/>
        </p:nvSpPr>
        <p:spPr>
          <a:xfrm rot="10800000">
            <a:off x="3440993" y="309602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2" name="Right Triangle 231"/>
          <p:cNvSpPr/>
          <p:nvPr/>
        </p:nvSpPr>
        <p:spPr>
          <a:xfrm rot="10800000">
            <a:off x="3950745" y="309602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3" name="Right Triangle 232"/>
          <p:cNvSpPr/>
          <p:nvPr/>
        </p:nvSpPr>
        <p:spPr>
          <a:xfrm rot="10800000">
            <a:off x="4471762" y="3096022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4" name="Right Triangle 233"/>
          <p:cNvSpPr/>
          <p:nvPr/>
        </p:nvSpPr>
        <p:spPr>
          <a:xfrm rot="10800000">
            <a:off x="5004044" y="309602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5" name="Right Triangle 234"/>
          <p:cNvSpPr/>
          <p:nvPr/>
        </p:nvSpPr>
        <p:spPr>
          <a:xfrm rot="10800000">
            <a:off x="5513796" y="309602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6" name="Right Triangle 235"/>
          <p:cNvSpPr/>
          <p:nvPr/>
        </p:nvSpPr>
        <p:spPr>
          <a:xfrm rot="10800000">
            <a:off x="6034813" y="309602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7" name="Right Triangle 236"/>
          <p:cNvSpPr/>
          <p:nvPr/>
        </p:nvSpPr>
        <p:spPr>
          <a:xfrm rot="10800000">
            <a:off x="6555830" y="3096020"/>
            <a:ext cx="180547" cy="180547"/>
          </a:xfrm>
          <a:prstGeom prst="rtTriangle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8" name="Right Triangle 237"/>
          <p:cNvSpPr/>
          <p:nvPr/>
        </p:nvSpPr>
        <p:spPr>
          <a:xfrm rot="10800000">
            <a:off x="7065582" y="309602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39" name="Right Triangle 238"/>
          <p:cNvSpPr/>
          <p:nvPr/>
        </p:nvSpPr>
        <p:spPr>
          <a:xfrm rot="10800000">
            <a:off x="7586599" y="3096021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40" name="Right Triangle 239"/>
          <p:cNvSpPr/>
          <p:nvPr/>
        </p:nvSpPr>
        <p:spPr>
          <a:xfrm rot="10800000">
            <a:off x="8107616" y="3096019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41" name="Right Triangle 240"/>
          <p:cNvSpPr/>
          <p:nvPr/>
        </p:nvSpPr>
        <p:spPr>
          <a:xfrm rot="10800000">
            <a:off x="8617368" y="309602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42" name="Right Triangle 241"/>
          <p:cNvSpPr/>
          <p:nvPr/>
        </p:nvSpPr>
        <p:spPr>
          <a:xfrm rot="10800000">
            <a:off x="9138385" y="309602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43" name="Right Triangle 242"/>
          <p:cNvSpPr/>
          <p:nvPr/>
        </p:nvSpPr>
        <p:spPr>
          <a:xfrm rot="10800000">
            <a:off x="9648137" y="309602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44" name="Right Triangle 243"/>
          <p:cNvSpPr/>
          <p:nvPr/>
        </p:nvSpPr>
        <p:spPr>
          <a:xfrm rot="10800000">
            <a:off x="10169154" y="3096020"/>
            <a:ext cx="180547" cy="180547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93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/>
        </p:nvSpPr>
        <p:spPr>
          <a:xfrm>
            <a:off x="4905414" y="6237357"/>
            <a:ext cx="3198648" cy="2994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627063" algn="l"/>
              </a:tabLst>
            </a:pPr>
            <a:r>
              <a:rPr lang="lt-LT" b="1" dirty="0" smtClean="0">
                <a:solidFill>
                  <a:schemeClr val="bg1"/>
                </a:solidFill>
              </a:rPr>
              <a:t>MĖNUO</a:t>
            </a:r>
            <a:endParaRPr lang="lt-LT" b="1" dirty="0">
              <a:solidFill>
                <a:schemeClr val="bg1"/>
              </a:solidFill>
            </a:endParaRPr>
          </a:p>
        </p:txBody>
      </p:sp>
      <p:sp>
        <p:nvSpPr>
          <p:cNvPr id="13" name="Snip Single Corner Rectangle 12"/>
          <p:cNvSpPr/>
          <p:nvPr/>
        </p:nvSpPr>
        <p:spPr>
          <a:xfrm>
            <a:off x="0" y="0"/>
            <a:ext cx="12192000" cy="6858000"/>
          </a:xfrm>
          <a:prstGeom prst="snip1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10108" y="329076"/>
            <a:ext cx="7778627" cy="888520"/>
          </a:xfrm>
        </p:spPr>
        <p:txBody>
          <a:bodyPr>
            <a:noAutofit/>
          </a:bodyPr>
          <a:lstStyle/>
          <a:p>
            <a:pPr marL="85725" indent="-85725" algn="l">
              <a:tabLst>
                <a:tab pos="85725" algn="l"/>
                <a:tab pos="538163" algn="l"/>
                <a:tab pos="627063" algn="l"/>
                <a:tab pos="715963" algn="l"/>
                <a:tab pos="2959100" algn="l"/>
              </a:tabLst>
            </a:pPr>
            <a:r>
              <a:rPr lang="lt-LT" sz="5400" b="1" dirty="0">
                <a:solidFill>
                  <a:srgbClr val="05D091"/>
                </a:solidFill>
                <a:latin typeface="Source Sans Pro" charset="0"/>
                <a:ea typeface="Source Sans Pro" charset="0"/>
                <a:cs typeface="Source Sans Pro" charset="0"/>
              </a:rPr>
              <a:t>NT sandorių duomenys</a:t>
            </a:r>
          </a:p>
        </p:txBody>
      </p:sp>
      <p:sp>
        <p:nvSpPr>
          <p:cNvPr id="15" name="Right Triangle 14"/>
          <p:cNvSpPr/>
          <p:nvPr/>
        </p:nvSpPr>
        <p:spPr>
          <a:xfrm rot="10800000">
            <a:off x="7700722" y="541701"/>
            <a:ext cx="407509" cy="407509"/>
          </a:xfrm>
          <a:prstGeom prst="rtTriangle">
            <a:avLst/>
          </a:prstGeom>
          <a:solidFill>
            <a:srgbClr val="05D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1270530"/>
            <a:ext cx="2032907" cy="533787"/>
          </a:xfrm>
          <a:prstGeom prst="rect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691987" y="1309092"/>
            <a:ext cx="1797213" cy="4952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627063" algn="l"/>
              </a:tabLst>
            </a:pPr>
            <a:r>
              <a:rPr lang="lt-LT" sz="2800" b="1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BUTAI</a:t>
            </a:r>
            <a:endParaRPr lang="lt-LT" sz="2800" b="1" dirty="0">
              <a:solidFill>
                <a:schemeClr val="bg1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113403881"/>
              </p:ext>
            </p:extLst>
          </p:nvPr>
        </p:nvGraphicFramePr>
        <p:xfrm>
          <a:off x="890337" y="1976846"/>
          <a:ext cx="9960583" cy="4260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Subtitle 2"/>
          <p:cNvSpPr txBox="1">
            <a:spLocks/>
          </p:cNvSpPr>
          <p:nvPr/>
        </p:nvSpPr>
        <p:spPr>
          <a:xfrm rot="16200000">
            <a:off x="-529160" y="3741905"/>
            <a:ext cx="2442296" cy="331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627063" algn="l"/>
              </a:tabLst>
            </a:pPr>
            <a:r>
              <a:rPr lang="lt-L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OBJEKTŲ </a:t>
            </a:r>
            <a:r>
              <a:rPr lang="lt-L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SKAIČIUS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*</a:t>
            </a:r>
            <a:endParaRPr lang="lt-LT" sz="16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19" name="Subtitle 2"/>
          <p:cNvSpPr>
            <a:spLocks noGrp="1"/>
          </p:cNvSpPr>
          <p:nvPr>
            <p:ph type="subTitle" idx="1"/>
          </p:nvPr>
        </p:nvSpPr>
        <p:spPr>
          <a:xfrm>
            <a:off x="4905414" y="6185945"/>
            <a:ext cx="2491405" cy="299478"/>
          </a:xfrm>
        </p:spPr>
        <p:txBody>
          <a:bodyPr>
            <a:noAutofit/>
          </a:bodyPr>
          <a:lstStyle/>
          <a:p>
            <a:pPr>
              <a:tabLst>
                <a:tab pos="627063" algn="l"/>
              </a:tabLst>
            </a:pP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LAIKOTARPIS</a:t>
            </a:r>
          </a:p>
          <a:p>
            <a:pPr>
              <a:tabLst>
                <a:tab pos="627063" algn="l"/>
              </a:tabLst>
            </a:pPr>
            <a:endParaRPr lang="lt-LT" sz="16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20" name="TextBox 2"/>
          <p:cNvSpPr txBox="1"/>
          <p:nvPr/>
        </p:nvSpPr>
        <p:spPr>
          <a:xfrm>
            <a:off x="85077" y="6258772"/>
            <a:ext cx="4735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*</a:t>
            </a:r>
            <a:r>
              <a:rPr lang="en-U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Per m</a:t>
            </a:r>
            <a:r>
              <a:rPr lang="lt-LT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ėnesį</a:t>
            </a:r>
            <a:r>
              <a:rPr lang="lt-LT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 įregistruotų parduotų objektų skaičius</a:t>
            </a:r>
            <a:endParaRPr lang="lt-LT" sz="12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2616" y="5754469"/>
            <a:ext cx="617688" cy="760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029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8664" y="6221939"/>
            <a:ext cx="2491405" cy="299478"/>
          </a:xfrm>
        </p:spPr>
        <p:txBody>
          <a:bodyPr>
            <a:noAutofit/>
          </a:bodyPr>
          <a:lstStyle/>
          <a:p>
            <a:pPr>
              <a:tabLst>
                <a:tab pos="627063" algn="l"/>
              </a:tabLst>
            </a:pPr>
            <a:r>
              <a:rPr lang="lt-L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LAIKOTARPIS</a:t>
            </a:r>
            <a:endParaRPr lang="lt-LT" sz="16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 rot="16200000">
            <a:off x="-430900" y="4032335"/>
            <a:ext cx="2442296" cy="331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627063" algn="l"/>
              </a:tabLst>
            </a:pPr>
            <a:r>
              <a:rPr lang="lt-L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OBJEKTŲ </a:t>
            </a:r>
            <a:r>
              <a:rPr lang="lt-L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SKAIČIUS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*</a:t>
            </a:r>
            <a:endParaRPr lang="lt-LT" sz="16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18" name="TextBox 2"/>
          <p:cNvSpPr txBox="1"/>
          <p:nvPr/>
        </p:nvSpPr>
        <p:spPr>
          <a:xfrm>
            <a:off x="257844" y="6371678"/>
            <a:ext cx="4735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*</a:t>
            </a:r>
            <a:r>
              <a:rPr lang="en-U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Per m</a:t>
            </a:r>
            <a:r>
              <a:rPr lang="lt-LT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ėnesį</a:t>
            </a:r>
            <a:r>
              <a:rPr lang="lt-LT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 įregistruotų parduotų objektų skaičius</a:t>
            </a:r>
            <a:endParaRPr lang="lt-LT" sz="12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20" name="Right Triangle 19"/>
          <p:cNvSpPr/>
          <p:nvPr/>
        </p:nvSpPr>
        <p:spPr>
          <a:xfrm rot="10800000">
            <a:off x="8209530" y="548710"/>
            <a:ext cx="275425" cy="275425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0108" y="336332"/>
            <a:ext cx="7778627" cy="888520"/>
          </a:xfrm>
        </p:spPr>
        <p:txBody>
          <a:bodyPr>
            <a:noAutofit/>
          </a:bodyPr>
          <a:lstStyle/>
          <a:p>
            <a:pPr marL="85725" indent="-85725" algn="l">
              <a:tabLst>
                <a:tab pos="85725" algn="l"/>
                <a:tab pos="538163" algn="l"/>
                <a:tab pos="627063" algn="l"/>
                <a:tab pos="715963" algn="l"/>
                <a:tab pos="2959100" algn="l"/>
              </a:tabLst>
            </a:pPr>
            <a:r>
              <a:rPr lang="lt-LT" sz="5400" b="1" dirty="0">
                <a:solidFill>
                  <a:srgbClr val="05D091"/>
                </a:solidFill>
                <a:latin typeface="Source Sans Pro" charset="0"/>
                <a:ea typeface="Source Sans Pro" charset="0"/>
                <a:cs typeface="Source Sans Pro" charset="0"/>
              </a:rPr>
              <a:t>NT sandorių duomenys</a:t>
            </a:r>
          </a:p>
        </p:txBody>
      </p:sp>
      <p:sp>
        <p:nvSpPr>
          <p:cNvPr id="19" name="Right Triangle 18"/>
          <p:cNvSpPr/>
          <p:nvPr/>
        </p:nvSpPr>
        <p:spPr>
          <a:xfrm rot="10800000">
            <a:off x="7669690" y="543328"/>
            <a:ext cx="407509" cy="407509"/>
          </a:xfrm>
          <a:prstGeom prst="rtTriangle">
            <a:avLst/>
          </a:prstGeom>
          <a:solidFill>
            <a:srgbClr val="05D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270530"/>
            <a:ext cx="4478868" cy="533787"/>
          </a:xfrm>
          <a:prstGeom prst="rect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91987" y="1329411"/>
            <a:ext cx="4743231" cy="5251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627063" algn="l"/>
              </a:tabLst>
            </a:pPr>
            <a:r>
              <a:rPr lang="lt-LT" sz="2800" b="1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BUTAI DIDMIESČIUOSE</a:t>
            </a:r>
            <a:endParaRPr lang="lt-LT" sz="2800" b="1" dirty="0">
              <a:solidFill>
                <a:schemeClr val="bg1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1246556276"/>
              </p:ext>
            </p:extLst>
          </p:nvPr>
        </p:nvGraphicFramePr>
        <p:xfrm>
          <a:off x="956148" y="2168444"/>
          <a:ext cx="10316439" cy="4059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2616" y="5754469"/>
            <a:ext cx="617688" cy="760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38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00918" y="6334236"/>
            <a:ext cx="2491405" cy="299478"/>
          </a:xfrm>
        </p:spPr>
        <p:txBody>
          <a:bodyPr>
            <a:noAutofit/>
          </a:bodyPr>
          <a:lstStyle/>
          <a:p>
            <a:pPr>
              <a:tabLst>
                <a:tab pos="627063" algn="l"/>
              </a:tabLst>
            </a:pPr>
            <a:r>
              <a:rPr lang="lt-LT" b="1" dirty="0" smtClean="0">
                <a:solidFill>
                  <a:schemeClr val="bg1"/>
                </a:solidFill>
              </a:rPr>
              <a:t>MĖNUO</a:t>
            </a:r>
            <a:endParaRPr lang="lt-LT" b="1" dirty="0">
              <a:solidFill>
                <a:schemeClr val="bg1"/>
              </a:solidFill>
            </a:endParaRPr>
          </a:p>
        </p:txBody>
      </p:sp>
      <p:sp>
        <p:nvSpPr>
          <p:cNvPr id="16" name="Snip Single Corner Rectangle 15"/>
          <p:cNvSpPr/>
          <p:nvPr/>
        </p:nvSpPr>
        <p:spPr>
          <a:xfrm>
            <a:off x="0" y="0"/>
            <a:ext cx="12192000" cy="6858000"/>
          </a:xfrm>
          <a:prstGeom prst="snip1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905264579"/>
              </p:ext>
            </p:extLst>
          </p:nvPr>
        </p:nvGraphicFramePr>
        <p:xfrm>
          <a:off x="918857" y="2112014"/>
          <a:ext cx="9869103" cy="4059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ubtitle 2"/>
          <p:cNvSpPr txBox="1">
            <a:spLocks/>
          </p:cNvSpPr>
          <p:nvPr/>
        </p:nvSpPr>
        <p:spPr>
          <a:xfrm rot="16200000">
            <a:off x="-1102964" y="3884332"/>
            <a:ext cx="3449349" cy="4029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627063" algn="l"/>
              </a:tabLst>
            </a:pPr>
            <a:r>
              <a:rPr lang="lt-LT" b="1" dirty="0">
                <a:solidFill>
                  <a:schemeClr val="bg1"/>
                </a:solidFill>
              </a:rPr>
              <a:t>OBJEKTŲ </a:t>
            </a:r>
            <a:r>
              <a:rPr lang="lt-LT" b="1" dirty="0" smtClean="0">
                <a:solidFill>
                  <a:schemeClr val="bg1"/>
                </a:solidFill>
              </a:rPr>
              <a:t>SKAIČIUS</a:t>
            </a:r>
            <a:r>
              <a:rPr lang="en-US" b="1" dirty="0" smtClean="0">
                <a:solidFill>
                  <a:schemeClr val="bg1"/>
                </a:solidFill>
              </a:rPr>
              <a:t>*</a:t>
            </a:r>
            <a:endParaRPr lang="lt-LT" b="1" dirty="0">
              <a:solidFill>
                <a:schemeClr val="bg1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610108" y="329076"/>
            <a:ext cx="7778627" cy="888520"/>
          </a:xfrm>
        </p:spPr>
        <p:txBody>
          <a:bodyPr>
            <a:noAutofit/>
          </a:bodyPr>
          <a:lstStyle/>
          <a:p>
            <a:pPr marL="85725" indent="-85725" algn="l">
              <a:tabLst>
                <a:tab pos="85725" algn="l"/>
                <a:tab pos="538163" algn="l"/>
                <a:tab pos="627063" algn="l"/>
                <a:tab pos="715963" algn="l"/>
                <a:tab pos="2959100" algn="l"/>
              </a:tabLst>
            </a:pPr>
            <a:r>
              <a:rPr lang="lt-LT" sz="5400" b="1" dirty="0">
                <a:solidFill>
                  <a:srgbClr val="05D091"/>
                </a:solidFill>
                <a:latin typeface="Source Sans Pro" charset="0"/>
                <a:ea typeface="Source Sans Pro" charset="0"/>
                <a:cs typeface="Source Sans Pro" charset="0"/>
              </a:rPr>
              <a:t>NT sandorių duomenys</a:t>
            </a:r>
          </a:p>
        </p:txBody>
      </p:sp>
      <p:sp>
        <p:nvSpPr>
          <p:cNvPr id="13" name="Right Triangle 12"/>
          <p:cNvSpPr/>
          <p:nvPr/>
        </p:nvSpPr>
        <p:spPr>
          <a:xfrm rot="10800000">
            <a:off x="7700722" y="541701"/>
            <a:ext cx="407509" cy="407509"/>
          </a:xfrm>
          <a:prstGeom prst="rtTriangle">
            <a:avLst/>
          </a:prstGeom>
          <a:solidFill>
            <a:srgbClr val="05D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270530"/>
            <a:ext cx="4185920" cy="533787"/>
          </a:xfrm>
          <a:prstGeom prst="rect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691987" y="1309091"/>
            <a:ext cx="4875693" cy="644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627063" algn="l"/>
              </a:tabLst>
            </a:pPr>
            <a:r>
              <a:rPr lang="lt-LT" sz="2800" b="1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GYVENAMIEJI NAMAI</a:t>
            </a:r>
            <a:endParaRPr lang="lt-LT" sz="2800" b="1" dirty="0">
              <a:solidFill>
                <a:schemeClr val="bg1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19" name="TextBox 2"/>
          <p:cNvSpPr txBox="1"/>
          <p:nvPr/>
        </p:nvSpPr>
        <p:spPr>
          <a:xfrm>
            <a:off x="203961" y="6228841"/>
            <a:ext cx="4735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*</a:t>
            </a:r>
            <a:r>
              <a:rPr lang="en-U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Per m</a:t>
            </a:r>
            <a:r>
              <a:rPr lang="lt-LT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ėnesį</a:t>
            </a:r>
            <a:r>
              <a:rPr lang="lt-LT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 įregistruotų parduotų objektų skaičius</a:t>
            </a:r>
            <a:endParaRPr lang="lt-LT" sz="12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 rot="16200000">
            <a:off x="-397939" y="3543373"/>
            <a:ext cx="2442296" cy="331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627063" algn="l"/>
              </a:tabLst>
            </a:pPr>
            <a:r>
              <a:rPr lang="lt-L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OBJEKTŲ </a:t>
            </a:r>
            <a:r>
              <a:rPr lang="lt-L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SKAIČIUS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*</a:t>
            </a:r>
            <a:endParaRPr lang="lt-LT" sz="16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5300918" y="6130284"/>
            <a:ext cx="2491405" cy="2994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627063" algn="l"/>
              </a:tabLst>
            </a:pPr>
            <a:r>
              <a:rPr lang="lt-L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LAIKOTARPIS</a:t>
            </a:r>
            <a:endParaRPr lang="lt-LT" sz="16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2616" y="5754469"/>
            <a:ext cx="617688" cy="760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424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nip Single Corner Rectangle 23"/>
          <p:cNvSpPr/>
          <p:nvPr/>
        </p:nvSpPr>
        <p:spPr>
          <a:xfrm>
            <a:off x="0" y="297339"/>
            <a:ext cx="12192000" cy="6858000"/>
          </a:xfrm>
          <a:prstGeom prst="snip1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10108" y="329076"/>
            <a:ext cx="7778627" cy="888520"/>
          </a:xfrm>
        </p:spPr>
        <p:txBody>
          <a:bodyPr>
            <a:noAutofit/>
          </a:bodyPr>
          <a:lstStyle/>
          <a:p>
            <a:pPr marL="85725" indent="-85725" algn="l">
              <a:tabLst>
                <a:tab pos="85725" algn="l"/>
                <a:tab pos="538163" algn="l"/>
                <a:tab pos="627063" algn="l"/>
                <a:tab pos="715963" algn="l"/>
                <a:tab pos="2959100" algn="l"/>
              </a:tabLst>
            </a:pPr>
            <a:r>
              <a:rPr lang="lt-LT" sz="5400" b="1" dirty="0">
                <a:solidFill>
                  <a:srgbClr val="05D091"/>
                </a:solidFill>
                <a:latin typeface="Source Sans Pro" charset="0"/>
                <a:ea typeface="Source Sans Pro" charset="0"/>
                <a:cs typeface="Source Sans Pro" charset="0"/>
              </a:rPr>
              <a:t>NT sandorių duomenys</a:t>
            </a:r>
          </a:p>
        </p:txBody>
      </p:sp>
      <p:sp>
        <p:nvSpPr>
          <p:cNvPr id="22" name="Right Triangle 21"/>
          <p:cNvSpPr/>
          <p:nvPr/>
        </p:nvSpPr>
        <p:spPr>
          <a:xfrm rot="10800000">
            <a:off x="7700722" y="541701"/>
            <a:ext cx="407509" cy="407509"/>
          </a:xfrm>
          <a:prstGeom prst="rtTriangle">
            <a:avLst/>
          </a:prstGeom>
          <a:solidFill>
            <a:srgbClr val="05D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0C9F3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1" y="1270530"/>
            <a:ext cx="3623733" cy="533787"/>
          </a:xfrm>
          <a:prstGeom prst="rect">
            <a:avLst/>
          </a:prstGeom>
          <a:solidFill>
            <a:srgbClr val="50C9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91987" y="1309092"/>
            <a:ext cx="3913880" cy="4952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627063" algn="l"/>
              </a:tabLst>
            </a:pPr>
            <a:r>
              <a:rPr lang="en-US" sz="2800" b="1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ŽEMĖS </a:t>
            </a:r>
            <a:r>
              <a:rPr lang="lt-LT" sz="2800" b="1" dirty="0" smtClean="0">
                <a:solidFill>
                  <a:schemeClr val="bg1"/>
                </a:solidFill>
                <a:latin typeface="Source Sans Pro" charset="0"/>
                <a:ea typeface="Source Sans Pro" charset="0"/>
                <a:cs typeface="Source Sans Pro" charset="0"/>
              </a:rPr>
              <a:t>SKLYPAI</a:t>
            </a:r>
            <a:endParaRPr lang="lt-LT" sz="2800" b="1" dirty="0">
              <a:solidFill>
                <a:schemeClr val="bg1"/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2465218426"/>
              </p:ext>
            </p:extLst>
          </p:nvPr>
        </p:nvGraphicFramePr>
        <p:xfrm>
          <a:off x="1153561" y="2000020"/>
          <a:ext cx="10520279" cy="4059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2"/>
          <p:cNvSpPr txBox="1"/>
          <p:nvPr/>
        </p:nvSpPr>
        <p:spPr>
          <a:xfrm>
            <a:off x="610108" y="6181801"/>
            <a:ext cx="4735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t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*</a:t>
            </a:r>
            <a:r>
              <a:rPr lang="en-U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Per m</a:t>
            </a:r>
            <a:r>
              <a:rPr lang="lt-LT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ėnesį</a:t>
            </a:r>
            <a:r>
              <a:rPr lang="lt-LT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 įregistruotų parduotų objektų skaičius</a:t>
            </a:r>
            <a:endParaRPr lang="lt-LT" sz="12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 rot="16200000">
            <a:off x="-363259" y="3263099"/>
            <a:ext cx="2442296" cy="331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627063" algn="l"/>
              </a:tabLst>
            </a:pPr>
            <a:r>
              <a:rPr lang="lt-LT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OBJEKTŲ </a:t>
            </a:r>
            <a:r>
              <a:rPr lang="lt-L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SKAIČIUS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*</a:t>
            </a:r>
            <a:endParaRPr lang="lt-LT" sz="16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5167997" y="6114254"/>
            <a:ext cx="2491405" cy="299478"/>
          </a:xfrm>
        </p:spPr>
        <p:txBody>
          <a:bodyPr>
            <a:noAutofit/>
          </a:bodyPr>
          <a:lstStyle/>
          <a:p>
            <a:pPr>
              <a:tabLst>
                <a:tab pos="627063" algn="l"/>
              </a:tabLst>
            </a:pPr>
            <a:r>
              <a:rPr lang="lt-LT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rPr>
              <a:t>LAIKOTARPIS</a:t>
            </a:r>
            <a:endParaRPr lang="lt-LT" sz="1600" b="1" dirty="0">
              <a:solidFill>
                <a:schemeClr val="tx1">
                  <a:lumMod val="50000"/>
                  <a:lumOff val="50000"/>
                </a:schemeClr>
              </a:solidFill>
              <a:latin typeface="Source Sans Pro" charset="0"/>
              <a:ea typeface="Source Sans Pro" charset="0"/>
              <a:cs typeface="Source Sans Pro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2616" y="5754469"/>
            <a:ext cx="617688" cy="760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657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102</Words>
  <Application>Microsoft Office PowerPoint</Application>
  <PresentationFormat>Widescreen</PresentationFormat>
  <Paragraphs>34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Source Sans Pro</vt:lpstr>
      <vt:lpstr>Office Theme</vt:lpstr>
      <vt:lpstr>Nekilnojamojo turto sandorių apžvalga 2021 m. sausis-liepa</vt:lpstr>
      <vt:lpstr>NT sandorių duomenys</vt:lpstr>
      <vt:lpstr>NT sandorių duomenys</vt:lpstr>
      <vt:lpstr>NT sandorių duomenys</vt:lpstr>
      <vt:lpstr>NT sandorių duomenys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NT sandorių apžvalga</dc:title>
  <dc:creator>Dangira Radziliauskaitė</dc:creator>
  <cp:lastModifiedBy>Karolina Savickytė</cp:lastModifiedBy>
  <cp:revision>95</cp:revision>
  <dcterms:created xsi:type="dcterms:W3CDTF">2019-01-23T13:28:41Z</dcterms:created>
  <dcterms:modified xsi:type="dcterms:W3CDTF">2021-08-03T06:29:04Z</dcterms:modified>
</cp:coreProperties>
</file>